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7"/>
  </p:notesMasterIdLst>
  <p:sldIdLst>
    <p:sldId id="292" r:id="rId4"/>
    <p:sldId id="293" r:id="rId5"/>
    <p:sldId id="307" r:id="rId6"/>
    <p:sldId id="300" r:id="rId7"/>
    <p:sldId id="304" r:id="rId8"/>
    <p:sldId id="305" r:id="rId9"/>
    <p:sldId id="297" r:id="rId10"/>
    <p:sldId id="295" r:id="rId11"/>
    <p:sldId id="298" r:id="rId12"/>
    <p:sldId id="294" r:id="rId13"/>
    <p:sldId id="303" r:id="rId14"/>
    <p:sldId id="306" r:id="rId15"/>
    <p:sldId id="280" r:id="rId1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CD9D2C"/>
    <a:srgbClr val="70AD47"/>
    <a:srgbClr val="447260"/>
    <a:srgbClr val="3CA8C0"/>
    <a:srgbClr val="46B246"/>
    <a:srgbClr val="EAEAEA"/>
    <a:srgbClr val="0068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64894" autoAdjust="0"/>
  </p:normalViewPr>
  <p:slideViewPr>
    <p:cSldViewPr snapToGrid="0">
      <p:cViewPr varScale="1">
        <p:scale>
          <a:sx n="75" d="100"/>
          <a:sy n="75" d="100"/>
        </p:scale>
        <p:origin x="26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2012-13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Graduates Reported</c:v>
                </c:pt>
                <c:pt idx="1">
                  <c:v>Employed</c:v>
                </c:pt>
              </c:strCache>
            </c:strRef>
          </c:cat>
          <c:val>
            <c:numRef>
              <c:f>Sheet1!$B$2:$B$3</c:f>
              <c:numCache>
                <c:formatCode>General</c:formatCode>
                <c:ptCount val="2"/>
                <c:pt idx="0">
                  <c:v>4971</c:v>
                </c:pt>
                <c:pt idx="1">
                  <c:v>4408</c:v>
                </c:pt>
              </c:numCache>
            </c:numRef>
          </c:val>
        </c:ser>
        <c:ser>
          <c:idx val="1"/>
          <c:order val="1"/>
          <c:tx>
            <c:strRef>
              <c:f>Sheet1!$C$1</c:f>
              <c:strCache>
                <c:ptCount val="1"/>
                <c:pt idx="0">
                  <c:v>2013-14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Graduates Reported</c:v>
                </c:pt>
                <c:pt idx="1">
                  <c:v>Employed</c:v>
                </c:pt>
              </c:strCache>
            </c:strRef>
          </c:cat>
          <c:val>
            <c:numRef>
              <c:f>Sheet1!$C$2:$C$3</c:f>
              <c:numCache>
                <c:formatCode>General</c:formatCode>
                <c:ptCount val="2"/>
                <c:pt idx="0">
                  <c:v>5853</c:v>
                </c:pt>
                <c:pt idx="1">
                  <c:v>5250</c:v>
                </c:pt>
              </c:numCache>
            </c:numRef>
          </c:val>
        </c:ser>
        <c:ser>
          <c:idx val="2"/>
          <c:order val="2"/>
          <c:tx>
            <c:strRef>
              <c:f>Sheet1!$D$1</c:f>
              <c:strCache>
                <c:ptCount val="1"/>
                <c:pt idx="0">
                  <c:v>2014-15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Graduates Reported</c:v>
                </c:pt>
                <c:pt idx="1">
                  <c:v>Employed</c:v>
                </c:pt>
              </c:strCache>
            </c:strRef>
          </c:cat>
          <c:val>
            <c:numRef>
              <c:f>Sheet1!$D$2:$D$3</c:f>
              <c:numCache>
                <c:formatCode>General</c:formatCode>
                <c:ptCount val="2"/>
                <c:pt idx="0">
                  <c:v>6723</c:v>
                </c:pt>
                <c:pt idx="1">
                  <c:v>6055</c:v>
                </c:pt>
              </c:numCache>
            </c:numRef>
          </c:val>
        </c:ser>
        <c:dLbls>
          <c:dLblPos val="outEnd"/>
          <c:showLegendKey val="0"/>
          <c:showVal val="1"/>
          <c:showCatName val="0"/>
          <c:showSerName val="0"/>
          <c:showPercent val="0"/>
          <c:showBubbleSize val="0"/>
        </c:dLbls>
        <c:gapWidth val="219"/>
        <c:overlap val="-27"/>
        <c:axId val="374454056"/>
        <c:axId val="377004072"/>
      </c:barChart>
      <c:catAx>
        <c:axId val="37445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7004072"/>
        <c:crosses val="autoZero"/>
        <c:auto val="1"/>
        <c:lblAlgn val="ctr"/>
        <c:lblOffset val="100"/>
        <c:noMultiLvlLbl val="0"/>
      </c:catAx>
      <c:valAx>
        <c:axId val="377004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4454056"/>
        <c:crosses val="autoZero"/>
        <c:crossBetween val="between"/>
      </c:valAx>
      <c:spPr>
        <a:noFill/>
        <a:ln>
          <a:noFill/>
        </a:ln>
        <a:effectLst/>
      </c:spPr>
    </c:plotArea>
    <c:legend>
      <c:legendPos val="b"/>
      <c:layout>
        <c:manualLayout>
          <c:xMode val="edge"/>
          <c:yMode val="edge"/>
          <c:x val="0.3249583040719537"/>
          <c:y val="0.89131930264589398"/>
          <c:w val="0.37820876556922756"/>
          <c:h val="9.234550433836573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8BF34-3937-437A-BB79-237BC771710F}" type="doc">
      <dgm:prSet loTypeId="urn:microsoft.com/office/officeart/2005/8/layout/bList2" loCatId="list" qsTypeId="urn:microsoft.com/office/officeart/2005/8/quickstyle/simple1" qsCatId="simple" csTypeId="urn:microsoft.com/office/officeart/2005/8/colors/colorful1" csCatId="colorful" phldr="1"/>
      <dgm:spPr/>
      <dgm:t>
        <a:bodyPr/>
        <a:lstStyle/>
        <a:p>
          <a:endParaRPr lang="en-US"/>
        </a:p>
      </dgm:t>
    </dgm:pt>
    <dgm:pt modelId="{7D504710-3C1F-4FD3-8536-81FDE523536B}">
      <dgm:prSet phldrT="[Text]"/>
      <dgm:spPr/>
      <dgm:t>
        <a:bodyPr/>
        <a:lstStyle/>
        <a:p>
          <a:r>
            <a:rPr lang="en-US" dirty="0" smtClean="0"/>
            <a:t>Step 1</a:t>
          </a:r>
          <a:endParaRPr lang="en-US" dirty="0"/>
        </a:p>
      </dgm:t>
    </dgm:pt>
    <dgm:pt modelId="{0A667E98-D5E9-44D0-8850-A5AD003F67EE}" type="parTrans" cxnId="{B660BBEE-450A-4BCA-9497-7FB7FD0ED10D}">
      <dgm:prSet/>
      <dgm:spPr/>
      <dgm:t>
        <a:bodyPr/>
        <a:lstStyle/>
        <a:p>
          <a:endParaRPr lang="en-US"/>
        </a:p>
      </dgm:t>
    </dgm:pt>
    <dgm:pt modelId="{EC321BE6-EBB6-42CE-9330-DCF224CF5B60}" type="sibTrans" cxnId="{B660BBEE-450A-4BCA-9497-7FB7FD0ED10D}">
      <dgm:prSet/>
      <dgm:spPr/>
      <dgm:t>
        <a:bodyPr/>
        <a:lstStyle/>
        <a:p>
          <a:endParaRPr lang="en-US"/>
        </a:p>
      </dgm:t>
    </dgm:pt>
    <dgm:pt modelId="{37280B19-40C1-4078-8538-8F5729C173EA}">
      <dgm:prSet phldrT="[Text]" custT="1"/>
      <dgm:spPr/>
      <dgm:t>
        <a:bodyPr/>
        <a:lstStyle/>
        <a:p>
          <a:r>
            <a:rPr lang="en-US" sz="1200" dirty="0" smtClean="0"/>
            <a:t>Once a Notice of Intent (NOI) is received by the Division of Florida Colleges</a:t>
          </a:r>
          <a:endParaRPr lang="en-US" sz="1200" dirty="0"/>
        </a:p>
      </dgm:t>
    </dgm:pt>
    <dgm:pt modelId="{929798ED-6BD1-4B03-B52A-2119CA251B54}" type="parTrans" cxnId="{4708A484-08A1-40DC-89B3-607BE34BC1F3}">
      <dgm:prSet/>
      <dgm:spPr/>
      <dgm:t>
        <a:bodyPr/>
        <a:lstStyle/>
        <a:p>
          <a:endParaRPr lang="en-US"/>
        </a:p>
      </dgm:t>
    </dgm:pt>
    <dgm:pt modelId="{54C6E171-9A6B-43F4-97A2-8450CDBE5A64}" type="sibTrans" cxnId="{4708A484-08A1-40DC-89B3-607BE34BC1F3}">
      <dgm:prSet/>
      <dgm:spPr/>
      <dgm:t>
        <a:bodyPr/>
        <a:lstStyle/>
        <a:p>
          <a:endParaRPr lang="en-US"/>
        </a:p>
      </dgm:t>
    </dgm:pt>
    <dgm:pt modelId="{D1EEBCB3-B760-4374-B72B-526CE46D50CF}">
      <dgm:prSet phldrT="[Text]"/>
      <dgm:spPr/>
      <dgm:t>
        <a:bodyPr/>
        <a:lstStyle/>
        <a:p>
          <a:r>
            <a:rPr lang="en-US" dirty="0" smtClean="0"/>
            <a:t>Step 2 </a:t>
          </a:r>
          <a:endParaRPr lang="en-US" dirty="0"/>
        </a:p>
      </dgm:t>
    </dgm:pt>
    <dgm:pt modelId="{93EAFE52-7CCF-427C-9FAE-C0FFE6F63046}" type="parTrans" cxnId="{E9703449-8584-4763-BBC5-D6EC0B294473}">
      <dgm:prSet/>
      <dgm:spPr/>
      <dgm:t>
        <a:bodyPr/>
        <a:lstStyle/>
        <a:p>
          <a:endParaRPr lang="en-US"/>
        </a:p>
      </dgm:t>
    </dgm:pt>
    <dgm:pt modelId="{853438FC-D1EC-4310-87FF-66EA93DA87BD}" type="sibTrans" cxnId="{E9703449-8584-4763-BBC5-D6EC0B294473}">
      <dgm:prSet/>
      <dgm:spPr/>
      <dgm:t>
        <a:bodyPr/>
        <a:lstStyle/>
        <a:p>
          <a:endParaRPr lang="en-US"/>
        </a:p>
      </dgm:t>
    </dgm:pt>
    <dgm:pt modelId="{14BCDF48-2D7E-4297-94F8-C6BC7F118C3E}">
      <dgm:prSet phldrT="[Text]" custT="1"/>
      <dgm:spPr/>
      <dgm:t>
        <a:bodyPr/>
        <a:lstStyle/>
        <a:p>
          <a:r>
            <a:rPr lang="en-US" sz="1400" dirty="0" smtClean="0"/>
            <a:t>Alternate proposals must be submitted by SUS</a:t>
          </a:r>
          <a:endParaRPr lang="en-US" sz="1400" dirty="0"/>
        </a:p>
      </dgm:t>
    </dgm:pt>
    <dgm:pt modelId="{1843A816-3C25-459C-A01A-867FA948FCAC}" type="parTrans" cxnId="{4928AF34-9842-4E39-9298-E40E30BF379E}">
      <dgm:prSet/>
      <dgm:spPr/>
      <dgm:t>
        <a:bodyPr/>
        <a:lstStyle/>
        <a:p>
          <a:endParaRPr lang="en-US"/>
        </a:p>
      </dgm:t>
    </dgm:pt>
    <dgm:pt modelId="{5F39DBA7-58B6-4D8A-A07E-2A43BB1CC105}" type="sibTrans" cxnId="{4928AF34-9842-4E39-9298-E40E30BF379E}">
      <dgm:prSet/>
      <dgm:spPr/>
      <dgm:t>
        <a:bodyPr/>
        <a:lstStyle/>
        <a:p>
          <a:endParaRPr lang="en-US"/>
        </a:p>
      </dgm:t>
    </dgm:pt>
    <dgm:pt modelId="{932E1C4C-D90A-43F9-812A-AF48A0F6E502}">
      <dgm:prSet phldrT="[Text]"/>
      <dgm:spPr/>
      <dgm:t>
        <a:bodyPr/>
        <a:lstStyle/>
        <a:p>
          <a:r>
            <a:rPr lang="en-US" dirty="0" smtClean="0"/>
            <a:t>Step 3</a:t>
          </a:r>
          <a:endParaRPr lang="en-US" dirty="0"/>
        </a:p>
      </dgm:t>
    </dgm:pt>
    <dgm:pt modelId="{E8A9566C-BE90-42B2-AB13-7D7C894D9F39}" type="parTrans" cxnId="{4B343B93-1B8C-41D4-A727-F72D991E581D}">
      <dgm:prSet/>
      <dgm:spPr/>
      <dgm:t>
        <a:bodyPr/>
        <a:lstStyle/>
        <a:p>
          <a:endParaRPr lang="en-US"/>
        </a:p>
      </dgm:t>
    </dgm:pt>
    <dgm:pt modelId="{4D26C2A0-36C0-4DCB-9734-B4521357F8D9}" type="sibTrans" cxnId="{4B343B93-1B8C-41D4-A727-F72D991E581D}">
      <dgm:prSet/>
      <dgm:spPr/>
      <dgm:t>
        <a:bodyPr/>
        <a:lstStyle/>
        <a:p>
          <a:endParaRPr lang="en-US"/>
        </a:p>
      </dgm:t>
    </dgm:pt>
    <dgm:pt modelId="{3931E312-6144-4294-B10A-716BD5744401}">
      <dgm:prSet phldrT="[Text]" custT="1"/>
      <dgm:spPr/>
      <dgm:t>
        <a:bodyPr/>
        <a:lstStyle/>
        <a:p>
          <a:r>
            <a:rPr lang="en-US" sz="1400" dirty="0" smtClean="0"/>
            <a:t>Regionally accredited private colleges &amp; universities may submit an alternative proposal or objection to DFC</a:t>
          </a:r>
          <a:endParaRPr lang="en-US" sz="1400" dirty="0"/>
        </a:p>
      </dgm:t>
    </dgm:pt>
    <dgm:pt modelId="{A9FFBE88-8C60-431B-99FF-01FD3B4C7F29}" type="parTrans" cxnId="{C557468B-ED5F-4AE9-B6F5-DC5A1508E5B6}">
      <dgm:prSet/>
      <dgm:spPr/>
      <dgm:t>
        <a:bodyPr/>
        <a:lstStyle/>
        <a:p>
          <a:endParaRPr lang="en-US"/>
        </a:p>
      </dgm:t>
    </dgm:pt>
    <dgm:pt modelId="{378C6F43-D3ED-4A5C-BC8C-9D7FB642AEA2}" type="sibTrans" cxnId="{C557468B-ED5F-4AE9-B6F5-DC5A1508E5B6}">
      <dgm:prSet/>
      <dgm:spPr/>
      <dgm:t>
        <a:bodyPr/>
        <a:lstStyle/>
        <a:p>
          <a:endParaRPr lang="en-US"/>
        </a:p>
      </dgm:t>
    </dgm:pt>
    <dgm:pt modelId="{399EBE90-28E0-4698-8302-62F8D0D6D611}">
      <dgm:prSet phldrT="[Text]"/>
      <dgm:spPr/>
      <dgm:t>
        <a:bodyPr/>
        <a:lstStyle/>
        <a:p>
          <a:endParaRPr lang="en-US" sz="900" dirty="0"/>
        </a:p>
      </dgm:t>
    </dgm:pt>
    <dgm:pt modelId="{67BDC0E3-5AB0-47A1-A65F-E8CB5D291BFC}" type="parTrans" cxnId="{4323BB7F-17A8-4235-B3C2-19E8627920B7}">
      <dgm:prSet/>
      <dgm:spPr/>
      <dgm:t>
        <a:bodyPr/>
        <a:lstStyle/>
        <a:p>
          <a:endParaRPr lang="en-US"/>
        </a:p>
      </dgm:t>
    </dgm:pt>
    <dgm:pt modelId="{D74AD200-A6BD-433C-941C-95A600E44063}" type="sibTrans" cxnId="{4323BB7F-17A8-4235-B3C2-19E8627920B7}">
      <dgm:prSet/>
      <dgm:spPr/>
      <dgm:t>
        <a:bodyPr/>
        <a:lstStyle/>
        <a:p>
          <a:endParaRPr lang="en-US"/>
        </a:p>
      </dgm:t>
    </dgm:pt>
    <dgm:pt modelId="{DE695F65-1412-4570-9ED3-2A55B4CBBC35}">
      <dgm:prSet phldrT="[Text]" custT="1"/>
      <dgm:spPr/>
      <dgm:t>
        <a:bodyPr/>
        <a:lstStyle/>
        <a:p>
          <a:r>
            <a:rPr lang="en-US" sz="1400" dirty="0" smtClean="0"/>
            <a:t>If SUS institutions do not submit, DFC notifies ICUF and CIE</a:t>
          </a:r>
          <a:endParaRPr lang="en-US" sz="1400" dirty="0"/>
        </a:p>
      </dgm:t>
    </dgm:pt>
    <dgm:pt modelId="{51C82F73-650F-4AFF-9CAA-4C8DD9EE337A}" type="parTrans" cxnId="{BDAF2007-D807-42C2-A64C-A5D7E75ED583}">
      <dgm:prSet/>
      <dgm:spPr/>
      <dgm:t>
        <a:bodyPr/>
        <a:lstStyle/>
        <a:p>
          <a:endParaRPr lang="en-US"/>
        </a:p>
      </dgm:t>
    </dgm:pt>
    <dgm:pt modelId="{2AFCE43E-680B-4B1F-B44D-FCA61C731914}" type="sibTrans" cxnId="{BDAF2007-D807-42C2-A64C-A5D7E75ED583}">
      <dgm:prSet/>
      <dgm:spPr/>
      <dgm:t>
        <a:bodyPr/>
        <a:lstStyle/>
        <a:p>
          <a:endParaRPr lang="en-US"/>
        </a:p>
      </dgm:t>
    </dgm:pt>
    <dgm:pt modelId="{F1EB70EB-8C2C-4DE8-802F-82DB7DE01CD4}">
      <dgm:prSet phldrT="[Text]"/>
      <dgm:spPr/>
      <dgm:t>
        <a:bodyPr/>
        <a:lstStyle/>
        <a:p>
          <a:r>
            <a:rPr lang="en-US" dirty="0" smtClean="0"/>
            <a:t>Step 4</a:t>
          </a:r>
          <a:endParaRPr lang="en-US" dirty="0"/>
        </a:p>
      </dgm:t>
    </dgm:pt>
    <dgm:pt modelId="{5C376CAE-C0B3-4D84-9E2F-A2A9923E163D}" type="parTrans" cxnId="{AB8A1AF6-76D2-4504-8C5E-B7FAAD16D617}">
      <dgm:prSet/>
      <dgm:spPr/>
      <dgm:t>
        <a:bodyPr/>
        <a:lstStyle/>
        <a:p>
          <a:endParaRPr lang="en-US"/>
        </a:p>
      </dgm:t>
    </dgm:pt>
    <dgm:pt modelId="{D2166572-531A-4948-A6D3-02690F185B31}" type="sibTrans" cxnId="{AB8A1AF6-76D2-4504-8C5E-B7FAAD16D617}">
      <dgm:prSet/>
      <dgm:spPr/>
      <dgm:t>
        <a:bodyPr/>
        <a:lstStyle/>
        <a:p>
          <a:endParaRPr lang="en-US"/>
        </a:p>
      </dgm:t>
    </dgm:pt>
    <dgm:pt modelId="{D40497F7-5657-4963-B3D5-1E16385CC907}">
      <dgm:prSet phldrT="[Text]" custT="1"/>
      <dgm:spPr/>
      <dgm:t>
        <a:bodyPr/>
        <a:lstStyle/>
        <a:p>
          <a:r>
            <a:rPr lang="en-US" sz="1300" dirty="0" smtClean="0"/>
            <a:t>FCS institution submits baccalaureate proposal</a:t>
          </a:r>
          <a:endParaRPr lang="en-US" sz="1300" dirty="0"/>
        </a:p>
      </dgm:t>
    </dgm:pt>
    <dgm:pt modelId="{1B9D80CB-75E3-4CED-A30F-AC0EE1F1F218}" type="parTrans" cxnId="{40AC8C63-EBD4-4F4B-A110-0F24EB2C557D}">
      <dgm:prSet/>
      <dgm:spPr/>
      <dgm:t>
        <a:bodyPr/>
        <a:lstStyle/>
        <a:p>
          <a:endParaRPr lang="en-US"/>
        </a:p>
      </dgm:t>
    </dgm:pt>
    <dgm:pt modelId="{4E5A1A9A-5B3F-42EA-B7CC-404896463CED}" type="sibTrans" cxnId="{40AC8C63-EBD4-4F4B-A110-0F24EB2C557D}">
      <dgm:prSet/>
      <dgm:spPr/>
      <dgm:t>
        <a:bodyPr/>
        <a:lstStyle/>
        <a:p>
          <a:endParaRPr lang="en-US"/>
        </a:p>
      </dgm:t>
    </dgm:pt>
    <dgm:pt modelId="{FB42D674-16F9-47FF-963A-6AFBCA00A9BE}">
      <dgm:prSet phldrT="[Text]"/>
      <dgm:spPr/>
      <dgm:t>
        <a:bodyPr/>
        <a:lstStyle/>
        <a:p>
          <a:r>
            <a:rPr lang="en-US" dirty="0" smtClean="0"/>
            <a:t>Step 5</a:t>
          </a:r>
          <a:endParaRPr lang="en-US" dirty="0"/>
        </a:p>
      </dgm:t>
    </dgm:pt>
    <dgm:pt modelId="{E804AFB3-6CAD-4C05-8E9C-4A4035160256}" type="parTrans" cxnId="{79BC2B85-5086-4F55-8FAB-87D9C3B443BE}">
      <dgm:prSet/>
      <dgm:spPr/>
      <dgm:t>
        <a:bodyPr/>
        <a:lstStyle/>
        <a:p>
          <a:endParaRPr lang="en-US"/>
        </a:p>
      </dgm:t>
    </dgm:pt>
    <dgm:pt modelId="{4BB03360-0A0F-4B1F-8D79-6A41C496BEBF}" type="sibTrans" cxnId="{79BC2B85-5086-4F55-8FAB-87D9C3B443BE}">
      <dgm:prSet/>
      <dgm:spPr/>
      <dgm:t>
        <a:bodyPr/>
        <a:lstStyle/>
        <a:p>
          <a:endParaRPr lang="en-US"/>
        </a:p>
      </dgm:t>
    </dgm:pt>
    <dgm:pt modelId="{9D7D9693-7A23-4481-9E9E-FEAE36D2D73C}">
      <dgm:prSet phldrT="[Text]" custT="1"/>
      <dgm:spPr/>
      <dgm:t>
        <a:bodyPr/>
        <a:lstStyle/>
        <a:p>
          <a:r>
            <a:rPr lang="en-US" sz="1100" dirty="0" smtClean="0"/>
            <a:t> Review provided to colleges indicating any deficiencies</a:t>
          </a:r>
          <a:endParaRPr lang="en-US" sz="1100" dirty="0"/>
        </a:p>
      </dgm:t>
    </dgm:pt>
    <dgm:pt modelId="{EA79BCE9-47B1-41A3-B134-56DD353CD701}" type="parTrans" cxnId="{6D5F1EB5-B38D-4E55-BFB4-2D7239AB7765}">
      <dgm:prSet/>
      <dgm:spPr/>
      <dgm:t>
        <a:bodyPr/>
        <a:lstStyle/>
        <a:p>
          <a:endParaRPr lang="en-US"/>
        </a:p>
      </dgm:t>
    </dgm:pt>
    <dgm:pt modelId="{A6421B6C-090E-4BD1-8838-45A119D3D113}" type="sibTrans" cxnId="{6D5F1EB5-B38D-4E55-BFB4-2D7239AB7765}">
      <dgm:prSet/>
      <dgm:spPr/>
      <dgm:t>
        <a:bodyPr/>
        <a:lstStyle/>
        <a:p>
          <a:endParaRPr lang="en-US"/>
        </a:p>
      </dgm:t>
    </dgm:pt>
    <dgm:pt modelId="{08577F2F-D821-4B49-B62F-4E41328DF48B}">
      <dgm:prSet phldrT="[Text]" custT="1"/>
      <dgm:spPr/>
      <dgm:t>
        <a:bodyPr/>
        <a:lstStyle/>
        <a:p>
          <a:r>
            <a:rPr lang="en-US" sz="1100" dirty="0" smtClean="0"/>
            <a:t> College addresses deficiencies and returns completed proposal</a:t>
          </a:r>
          <a:endParaRPr lang="en-US" sz="1100" dirty="0"/>
        </a:p>
      </dgm:t>
    </dgm:pt>
    <dgm:pt modelId="{6EDF84DF-F934-4985-B78C-65A58438BA82}" type="parTrans" cxnId="{844622A8-12C2-4948-AEC1-35E8AC4FBA1C}">
      <dgm:prSet/>
      <dgm:spPr/>
      <dgm:t>
        <a:bodyPr/>
        <a:lstStyle/>
        <a:p>
          <a:endParaRPr lang="en-US"/>
        </a:p>
      </dgm:t>
    </dgm:pt>
    <dgm:pt modelId="{CE1E450B-5B7B-4351-9F08-19184DBC4D10}" type="sibTrans" cxnId="{844622A8-12C2-4948-AEC1-35E8AC4FBA1C}">
      <dgm:prSet/>
      <dgm:spPr/>
      <dgm:t>
        <a:bodyPr/>
        <a:lstStyle/>
        <a:p>
          <a:endParaRPr lang="en-US"/>
        </a:p>
      </dgm:t>
    </dgm:pt>
    <dgm:pt modelId="{82D38281-B94A-455F-BF58-5C6EC6E9EDC3}">
      <dgm:prSet phldrT="[Text]" custT="1"/>
      <dgm:spPr/>
      <dgm:t>
        <a:bodyPr/>
        <a:lstStyle/>
        <a:p>
          <a:r>
            <a:rPr lang="en-US" sz="1100" dirty="0" smtClean="0"/>
            <a:t> DFC provides completed proposal to Education Commissioner</a:t>
          </a:r>
          <a:endParaRPr lang="en-US" sz="1100" dirty="0"/>
        </a:p>
      </dgm:t>
    </dgm:pt>
    <dgm:pt modelId="{8EEDF1FB-371B-4AE7-8231-390397AD0657}" type="parTrans" cxnId="{F3C02E0D-E562-4B40-BB6B-BC55A82666F0}">
      <dgm:prSet/>
      <dgm:spPr/>
      <dgm:t>
        <a:bodyPr/>
        <a:lstStyle/>
        <a:p>
          <a:endParaRPr lang="en-US"/>
        </a:p>
      </dgm:t>
    </dgm:pt>
    <dgm:pt modelId="{6DA8E597-E753-4D7F-8FC6-35D5B41E68DD}" type="sibTrans" cxnId="{F3C02E0D-E562-4B40-BB6B-BC55A82666F0}">
      <dgm:prSet/>
      <dgm:spPr/>
      <dgm:t>
        <a:bodyPr/>
        <a:lstStyle/>
        <a:p>
          <a:endParaRPr lang="en-US"/>
        </a:p>
      </dgm:t>
    </dgm:pt>
    <dgm:pt modelId="{EB3CBF40-9445-41A5-8AE7-836E0B69556C}">
      <dgm:prSet phldrT="[Text]"/>
      <dgm:spPr/>
      <dgm:t>
        <a:bodyPr/>
        <a:lstStyle/>
        <a:p>
          <a:r>
            <a:rPr lang="en-US" dirty="0" smtClean="0"/>
            <a:t>Step 6</a:t>
          </a:r>
          <a:endParaRPr lang="en-US" dirty="0"/>
        </a:p>
      </dgm:t>
    </dgm:pt>
    <dgm:pt modelId="{88DD531F-1BDD-4E24-8B77-77750C10A429}" type="parTrans" cxnId="{4C90C0AF-86F6-4029-847E-32CDD47586C1}">
      <dgm:prSet/>
      <dgm:spPr/>
      <dgm:t>
        <a:bodyPr/>
        <a:lstStyle/>
        <a:p>
          <a:endParaRPr lang="en-US"/>
        </a:p>
      </dgm:t>
    </dgm:pt>
    <dgm:pt modelId="{D00B38EE-89D3-48BB-A268-BCBDDCB89EBE}" type="sibTrans" cxnId="{4C90C0AF-86F6-4029-847E-32CDD47586C1}">
      <dgm:prSet/>
      <dgm:spPr/>
      <dgm:t>
        <a:bodyPr/>
        <a:lstStyle/>
        <a:p>
          <a:endParaRPr lang="en-US"/>
        </a:p>
      </dgm:t>
    </dgm:pt>
    <dgm:pt modelId="{3E394A7E-6209-44BC-BFCF-9D3F866AA987}">
      <dgm:prSet phldrT="[Text]"/>
      <dgm:spPr/>
      <dgm:t>
        <a:bodyPr/>
        <a:lstStyle/>
        <a:p>
          <a:r>
            <a:rPr lang="en-US" dirty="0" smtClean="0"/>
            <a:t>Education Commissioner makes recommendation to State Board of Education</a:t>
          </a:r>
          <a:endParaRPr lang="en-US" dirty="0"/>
        </a:p>
      </dgm:t>
    </dgm:pt>
    <dgm:pt modelId="{CE493299-3F3C-4D08-8971-6C961C7EA288}" type="parTrans" cxnId="{8D4C20AD-C3BF-423C-9F55-6F9394C87980}">
      <dgm:prSet/>
      <dgm:spPr/>
      <dgm:t>
        <a:bodyPr/>
        <a:lstStyle/>
        <a:p>
          <a:endParaRPr lang="en-US"/>
        </a:p>
      </dgm:t>
    </dgm:pt>
    <dgm:pt modelId="{9F282EB7-A98A-4ACE-A570-FC96304CF769}" type="sibTrans" cxnId="{8D4C20AD-C3BF-423C-9F55-6F9394C87980}">
      <dgm:prSet/>
      <dgm:spPr/>
      <dgm:t>
        <a:bodyPr/>
        <a:lstStyle/>
        <a:p>
          <a:endParaRPr lang="en-US"/>
        </a:p>
      </dgm:t>
    </dgm:pt>
    <dgm:pt modelId="{10378987-61D7-4DBF-84C2-692701422782}">
      <dgm:prSet phldrT="[Text]"/>
      <dgm:spPr/>
      <dgm:t>
        <a:bodyPr/>
        <a:lstStyle/>
        <a:p>
          <a:r>
            <a:rPr lang="en-US" dirty="0" smtClean="0"/>
            <a:t>DFC provides all related materials to SBOE for consideration. </a:t>
          </a:r>
          <a:endParaRPr lang="en-US" dirty="0"/>
        </a:p>
      </dgm:t>
    </dgm:pt>
    <dgm:pt modelId="{B095E9D6-08A2-41DA-BE39-464F384ECA29}" type="parTrans" cxnId="{2234DEA4-1B06-482A-BAD1-17700896710D}">
      <dgm:prSet/>
      <dgm:spPr/>
      <dgm:t>
        <a:bodyPr/>
        <a:lstStyle/>
        <a:p>
          <a:endParaRPr lang="en-US"/>
        </a:p>
      </dgm:t>
    </dgm:pt>
    <dgm:pt modelId="{B5CFBB10-0A9E-431B-97A1-6AFAA092B8EF}" type="sibTrans" cxnId="{2234DEA4-1B06-482A-BAD1-17700896710D}">
      <dgm:prSet/>
      <dgm:spPr/>
      <dgm:t>
        <a:bodyPr/>
        <a:lstStyle/>
        <a:p>
          <a:endParaRPr lang="en-US"/>
        </a:p>
      </dgm:t>
    </dgm:pt>
    <dgm:pt modelId="{04DB1197-FB58-469C-9B8F-0B08FC87E2C0}">
      <dgm:prSet phldrT="[Text]" custT="1"/>
      <dgm:spPr/>
      <dgm:t>
        <a:bodyPr/>
        <a:lstStyle/>
        <a:p>
          <a:r>
            <a:rPr lang="en-US" sz="1300" dirty="0" smtClean="0"/>
            <a:t>DFC conducts review of proposal</a:t>
          </a:r>
          <a:endParaRPr lang="en-US" sz="1300" dirty="0"/>
        </a:p>
      </dgm:t>
    </dgm:pt>
    <dgm:pt modelId="{0E3067E8-89B3-4AFA-B0EB-319830D76518}" type="parTrans" cxnId="{CF2B459D-F4AA-4C92-A7FA-DA655089C82F}">
      <dgm:prSet/>
      <dgm:spPr/>
      <dgm:t>
        <a:bodyPr/>
        <a:lstStyle/>
        <a:p>
          <a:endParaRPr lang="en-US"/>
        </a:p>
      </dgm:t>
    </dgm:pt>
    <dgm:pt modelId="{E75739DE-D23E-438D-A9E9-4305987378C8}" type="sibTrans" cxnId="{CF2B459D-F4AA-4C92-A7FA-DA655089C82F}">
      <dgm:prSet/>
      <dgm:spPr/>
      <dgm:t>
        <a:bodyPr/>
        <a:lstStyle/>
        <a:p>
          <a:endParaRPr lang="en-US"/>
        </a:p>
      </dgm:t>
    </dgm:pt>
    <dgm:pt modelId="{F956C884-65F9-4927-9BEB-771631AEC940}">
      <dgm:prSet phldrT="[Text]"/>
      <dgm:spPr/>
      <dgm:t>
        <a:bodyPr/>
        <a:lstStyle/>
        <a:p>
          <a:r>
            <a:rPr lang="en-US" dirty="0" smtClean="0"/>
            <a:t>Step 7</a:t>
          </a:r>
          <a:endParaRPr lang="en-US" dirty="0"/>
        </a:p>
      </dgm:t>
    </dgm:pt>
    <dgm:pt modelId="{C305CF3F-9C9D-4D3B-8473-80BA9A9B8CD3}" type="parTrans" cxnId="{C48BC161-396F-43E6-9521-721D1935D8E0}">
      <dgm:prSet/>
      <dgm:spPr/>
      <dgm:t>
        <a:bodyPr/>
        <a:lstStyle/>
        <a:p>
          <a:endParaRPr lang="en-US"/>
        </a:p>
      </dgm:t>
    </dgm:pt>
    <dgm:pt modelId="{3D0FD3D2-F108-432A-9649-AD90EEBAEDDA}" type="sibTrans" cxnId="{C48BC161-396F-43E6-9521-721D1935D8E0}">
      <dgm:prSet/>
      <dgm:spPr/>
      <dgm:t>
        <a:bodyPr/>
        <a:lstStyle/>
        <a:p>
          <a:endParaRPr lang="en-US"/>
        </a:p>
      </dgm:t>
    </dgm:pt>
    <dgm:pt modelId="{84617957-F7D8-4C61-B51E-7D0695FBBE49}">
      <dgm:prSet/>
      <dgm:spPr/>
      <dgm:t>
        <a:bodyPr/>
        <a:lstStyle/>
        <a:p>
          <a:r>
            <a:rPr lang="en-US" smtClean="0"/>
            <a:t>College must obtain Level II accreditation from SACSCOC prior to offering its first baccalaureate degree program</a:t>
          </a:r>
          <a:endParaRPr lang="en-US"/>
        </a:p>
      </dgm:t>
    </dgm:pt>
    <dgm:pt modelId="{D1E8082D-03FC-456C-B9EC-E61E6D3694AA}" type="parTrans" cxnId="{47E1813C-FEAB-4E85-8729-B0AD14A65990}">
      <dgm:prSet/>
      <dgm:spPr/>
      <dgm:t>
        <a:bodyPr/>
        <a:lstStyle/>
        <a:p>
          <a:endParaRPr lang="en-US"/>
        </a:p>
      </dgm:t>
    </dgm:pt>
    <dgm:pt modelId="{F5CB3EBC-4211-442A-AA6F-F67E1E133968}" type="sibTrans" cxnId="{47E1813C-FEAB-4E85-8729-B0AD14A65990}">
      <dgm:prSet/>
      <dgm:spPr/>
      <dgm:t>
        <a:bodyPr/>
        <a:lstStyle/>
        <a:p>
          <a:endParaRPr lang="en-US"/>
        </a:p>
      </dgm:t>
    </dgm:pt>
    <dgm:pt modelId="{A1637E44-8E53-4C4A-9426-AE7618A8D64E}">
      <dgm:prSet phldrT="[Text]" custT="1"/>
      <dgm:spPr/>
      <dgm:t>
        <a:bodyPr/>
        <a:lstStyle/>
        <a:p>
          <a:r>
            <a:rPr lang="en-US" sz="1200" dirty="0" smtClean="0"/>
            <a:t>DFC must forward NOI to SUS, ICUF and CIE</a:t>
          </a:r>
          <a:endParaRPr lang="en-US" sz="1600" dirty="0"/>
        </a:p>
      </dgm:t>
    </dgm:pt>
    <dgm:pt modelId="{B61C0506-A301-47A3-A324-27A8CCD42059}" type="parTrans" cxnId="{1E8AB5BE-A4E5-4DF2-A30F-433DCACED154}">
      <dgm:prSet/>
      <dgm:spPr/>
      <dgm:t>
        <a:bodyPr/>
        <a:lstStyle/>
        <a:p>
          <a:endParaRPr lang="en-US"/>
        </a:p>
      </dgm:t>
    </dgm:pt>
    <dgm:pt modelId="{897F7DE9-A37D-4623-926A-92FEB50913B4}" type="sibTrans" cxnId="{1E8AB5BE-A4E5-4DF2-A30F-433DCACED154}">
      <dgm:prSet/>
      <dgm:spPr/>
      <dgm:t>
        <a:bodyPr/>
        <a:lstStyle/>
        <a:p>
          <a:endParaRPr lang="en-US"/>
        </a:p>
      </dgm:t>
    </dgm:pt>
    <dgm:pt modelId="{0CFDAB4E-FE96-4590-947A-C1B4E207591D}" type="pres">
      <dgm:prSet presAssocID="{C938BF34-3937-437A-BB79-237BC771710F}" presName="diagram" presStyleCnt="0">
        <dgm:presLayoutVars>
          <dgm:dir/>
          <dgm:animLvl val="lvl"/>
          <dgm:resizeHandles val="exact"/>
        </dgm:presLayoutVars>
      </dgm:prSet>
      <dgm:spPr/>
      <dgm:t>
        <a:bodyPr/>
        <a:lstStyle/>
        <a:p>
          <a:endParaRPr lang="en-US"/>
        </a:p>
      </dgm:t>
    </dgm:pt>
    <dgm:pt modelId="{BE299B85-EFC7-466E-8BD7-3F356EFB30F7}" type="pres">
      <dgm:prSet presAssocID="{7D504710-3C1F-4FD3-8536-81FDE523536B}" presName="compNode" presStyleCnt="0"/>
      <dgm:spPr/>
    </dgm:pt>
    <dgm:pt modelId="{2734CD5E-F973-4B19-BC8F-25164E46A9C5}" type="pres">
      <dgm:prSet presAssocID="{7D504710-3C1F-4FD3-8536-81FDE523536B}" presName="childRect" presStyleLbl="bgAcc1" presStyleIdx="0" presStyleCnt="7">
        <dgm:presLayoutVars>
          <dgm:bulletEnabled val="1"/>
        </dgm:presLayoutVars>
      </dgm:prSet>
      <dgm:spPr/>
      <dgm:t>
        <a:bodyPr/>
        <a:lstStyle/>
        <a:p>
          <a:endParaRPr lang="en-US"/>
        </a:p>
      </dgm:t>
    </dgm:pt>
    <dgm:pt modelId="{4A74FB2F-C0CE-414E-97F4-DC1402F294D6}" type="pres">
      <dgm:prSet presAssocID="{7D504710-3C1F-4FD3-8536-81FDE523536B}" presName="parentText" presStyleLbl="node1" presStyleIdx="0" presStyleCnt="0">
        <dgm:presLayoutVars>
          <dgm:chMax val="0"/>
          <dgm:bulletEnabled val="1"/>
        </dgm:presLayoutVars>
      </dgm:prSet>
      <dgm:spPr/>
      <dgm:t>
        <a:bodyPr/>
        <a:lstStyle/>
        <a:p>
          <a:endParaRPr lang="en-US"/>
        </a:p>
      </dgm:t>
    </dgm:pt>
    <dgm:pt modelId="{E4A7A3A7-6E17-4FD5-A62B-4A363F6D2C41}" type="pres">
      <dgm:prSet presAssocID="{7D504710-3C1F-4FD3-8536-81FDE523536B}" presName="parentRect" presStyleLbl="alignNode1" presStyleIdx="0" presStyleCnt="7"/>
      <dgm:spPr/>
      <dgm:t>
        <a:bodyPr/>
        <a:lstStyle/>
        <a:p>
          <a:endParaRPr lang="en-US"/>
        </a:p>
      </dgm:t>
    </dgm:pt>
    <dgm:pt modelId="{754006A0-0A29-4028-96C4-6218644F2B11}" type="pres">
      <dgm:prSet presAssocID="{7D504710-3C1F-4FD3-8536-81FDE523536B}" presName="adorn" presStyleLbl="fgAccFollowNod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A96A3D28-8F63-4E13-977E-0FBC2584D25D}" type="pres">
      <dgm:prSet presAssocID="{EC321BE6-EBB6-42CE-9330-DCF224CF5B60}" presName="sibTrans" presStyleLbl="sibTrans2D1" presStyleIdx="0" presStyleCnt="0"/>
      <dgm:spPr/>
      <dgm:t>
        <a:bodyPr/>
        <a:lstStyle/>
        <a:p>
          <a:endParaRPr lang="en-US"/>
        </a:p>
      </dgm:t>
    </dgm:pt>
    <dgm:pt modelId="{14B7AE29-F4D7-41FD-B360-047FB5C5E0B9}" type="pres">
      <dgm:prSet presAssocID="{D1EEBCB3-B760-4374-B72B-526CE46D50CF}" presName="compNode" presStyleCnt="0"/>
      <dgm:spPr/>
    </dgm:pt>
    <dgm:pt modelId="{14DA9971-65A7-40F6-9D04-E53A14700F28}" type="pres">
      <dgm:prSet presAssocID="{D1EEBCB3-B760-4374-B72B-526CE46D50CF}" presName="childRect" presStyleLbl="bgAcc1" presStyleIdx="1" presStyleCnt="7">
        <dgm:presLayoutVars>
          <dgm:bulletEnabled val="1"/>
        </dgm:presLayoutVars>
      </dgm:prSet>
      <dgm:spPr/>
      <dgm:t>
        <a:bodyPr/>
        <a:lstStyle/>
        <a:p>
          <a:endParaRPr lang="en-US"/>
        </a:p>
      </dgm:t>
    </dgm:pt>
    <dgm:pt modelId="{4D662922-9CCF-48E8-924F-1F32F4E792E0}" type="pres">
      <dgm:prSet presAssocID="{D1EEBCB3-B760-4374-B72B-526CE46D50CF}" presName="parentText" presStyleLbl="node1" presStyleIdx="0" presStyleCnt="0">
        <dgm:presLayoutVars>
          <dgm:chMax val="0"/>
          <dgm:bulletEnabled val="1"/>
        </dgm:presLayoutVars>
      </dgm:prSet>
      <dgm:spPr/>
      <dgm:t>
        <a:bodyPr/>
        <a:lstStyle/>
        <a:p>
          <a:endParaRPr lang="en-US"/>
        </a:p>
      </dgm:t>
    </dgm:pt>
    <dgm:pt modelId="{7C531DCC-A95F-4D7E-90BE-46CD98C13674}" type="pres">
      <dgm:prSet presAssocID="{D1EEBCB3-B760-4374-B72B-526CE46D50CF}" presName="parentRect" presStyleLbl="alignNode1" presStyleIdx="1" presStyleCnt="7"/>
      <dgm:spPr/>
      <dgm:t>
        <a:bodyPr/>
        <a:lstStyle/>
        <a:p>
          <a:endParaRPr lang="en-US"/>
        </a:p>
      </dgm:t>
    </dgm:pt>
    <dgm:pt modelId="{842548EF-090C-4FEB-ADE0-CCD5750874FA}" type="pres">
      <dgm:prSet presAssocID="{D1EEBCB3-B760-4374-B72B-526CE46D50CF}" presName="adorn" presStyleLbl="fgAccFollowNod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B72B7C27-E420-4548-9E9A-1A514D245C8F}" type="pres">
      <dgm:prSet presAssocID="{853438FC-D1EC-4310-87FF-66EA93DA87BD}" presName="sibTrans" presStyleLbl="sibTrans2D1" presStyleIdx="0" presStyleCnt="0"/>
      <dgm:spPr/>
      <dgm:t>
        <a:bodyPr/>
        <a:lstStyle/>
        <a:p>
          <a:endParaRPr lang="en-US"/>
        </a:p>
      </dgm:t>
    </dgm:pt>
    <dgm:pt modelId="{0D1D3750-0437-4074-868D-A2F5C8C7FE2A}" type="pres">
      <dgm:prSet presAssocID="{932E1C4C-D90A-43F9-812A-AF48A0F6E502}" presName="compNode" presStyleCnt="0"/>
      <dgm:spPr/>
    </dgm:pt>
    <dgm:pt modelId="{E0411EAA-25C9-4FFA-8D22-0448BA7FC11D}" type="pres">
      <dgm:prSet presAssocID="{932E1C4C-D90A-43F9-812A-AF48A0F6E502}" presName="childRect" presStyleLbl="bgAcc1" presStyleIdx="2" presStyleCnt="7">
        <dgm:presLayoutVars>
          <dgm:bulletEnabled val="1"/>
        </dgm:presLayoutVars>
      </dgm:prSet>
      <dgm:spPr/>
      <dgm:t>
        <a:bodyPr/>
        <a:lstStyle/>
        <a:p>
          <a:endParaRPr lang="en-US"/>
        </a:p>
      </dgm:t>
    </dgm:pt>
    <dgm:pt modelId="{DD024A2D-8AD4-42FB-A007-24098773E51D}" type="pres">
      <dgm:prSet presAssocID="{932E1C4C-D90A-43F9-812A-AF48A0F6E502}" presName="parentText" presStyleLbl="node1" presStyleIdx="0" presStyleCnt="0">
        <dgm:presLayoutVars>
          <dgm:chMax val="0"/>
          <dgm:bulletEnabled val="1"/>
        </dgm:presLayoutVars>
      </dgm:prSet>
      <dgm:spPr/>
      <dgm:t>
        <a:bodyPr/>
        <a:lstStyle/>
        <a:p>
          <a:endParaRPr lang="en-US"/>
        </a:p>
      </dgm:t>
    </dgm:pt>
    <dgm:pt modelId="{4ED2B375-C79D-4ECC-B2ED-A34CEA319DE4}" type="pres">
      <dgm:prSet presAssocID="{932E1C4C-D90A-43F9-812A-AF48A0F6E502}" presName="parentRect" presStyleLbl="alignNode1" presStyleIdx="2" presStyleCnt="7"/>
      <dgm:spPr/>
      <dgm:t>
        <a:bodyPr/>
        <a:lstStyle/>
        <a:p>
          <a:endParaRPr lang="en-US"/>
        </a:p>
      </dgm:t>
    </dgm:pt>
    <dgm:pt modelId="{0BD8F0AC-E3E7-471C-9DC0-49F2A2EB6337}" type="pres">
      <dgm:prSet presAssocID="{932E1C4C-D90A-43F9-812A-AF48A0F6E502}" presName="adorn" presStyleLbl="fgAccFollowNod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5AD40579-7348-44CB-B75D-E369FD9DDB61}" type="pres">
      <dgm:prSet presAssocID="{4D26C2A0-36C0-4DCB-9734-B4521357F8D9}" presName="sibTrans" presStyleLbl="sibTrans2D1" presStyleIdx="0" presStyleCnt="0"/>
      <dgm:spPr/>
      <dgm:t>
        <a:bodyPr/>
        <a:lstStyle/>
        <a:p>
          <a:endParaRPr lang="en-US"/>
        </a:p>
      </dgm:t>
    </dgm:pt>
    <dgm:pt modelId="{59D400FD-1770-4640-8B22-7B22F41252D2}" type="pres">
      <dgm:prSet presAssocID="{F1EB70EB-8C2C-4DE8-802F-82DB7DE01CD4}" presName="compNode" presStyleCnt="0"/>
      <dgm:spPr/>
    </dgm:pt>
    <dgm:pt modelId="{D9975F50-EA3E-4CC9-B7CB-D988496721C0}" type="pres">
      <dgm:prSet presAssocID="{F1EB70EB-8C2C-4DE8-802F-82DB7DE01CD4}" presName="childRect" presStyleLbl="bgAcc1" presStyleIdx="3" presStyleCnt="7">
        <dgm:presLayoutVars>
          <dgm:bulletEnabled val="1"/>
        </dgm:presLayoutVars>
      </dgm:prSet>
      <dgm:spPr/>
      <dgm:t>
        <a:bodyPr/>
        <a:lstStyle/>
        <a:p>
          <a:endParaRPr lang="en-US"/>
        </a:p>
      </dgm:t>
    </dgm:pt>
    <dgm:pt modelId="{1E81D9EC-95EE-438B-9071-52A87A764FB9}" type="pres">
      <dgm:prSet presAssocID="{F1EB70EB-8C2C-4DE8-802F-82DB7DE01CD4}" presName="parentText" presStyleLbl="node1" presStyleIdx="0" presStyleCnt="0">
        <dgm:presLayoutVars>
          <dgm:chMax val="0"/>
          <dgm:bulletEnabled val="1"/>
        </dgm:presLayoutVars>
      </dgm:prSet>
      <dgm:spPr/>
      <dgm:t>
        <a:bodyPr/>
        <a:lstStyle/>
        <a:p>
          <a:endParaRPr lang="en-US"/>
        </a:p>
      </dgm:t>
    </dgm:pt>
    <dgm:pt modelId="{1613EE85-0C28-4D96-9F76-624462A224E9}" type="pres">
      <dgm:prSet presAssocID="{F1EB70EB-8C2C-4DE8-802F-82DB7DE01CD4}" presName="parentRect" presStyleLbl="alignNode1" presStyleIdx="3" presStyleCnt="7"/>
      <dgm:spPr/>
      <dgm:t>
        <a:bodyPr/>
        <a:lstStyle/>
        <a:p>
          <a:endParaRPr lang="en-US"/>
        </a:p>
      </dgm:t>
    </dgm:pt>
    <dgm:pt modelId="{1DDDB6AB-9CCB-4FB7-A50C-A889035F662C}" type="pres">
      <dgm:prSet presAssocID="{F1EB70EB-8C2C-4DE8-802F-82DB7DE01CD4}" presName="adorn" presStyleLbl="fgAccFollowNod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1C691889-D3D2-4BC7-8B37-26DBD98FE382}" type="pres">
      <dgm:prSet presAssocID="{D2166572-531A-4948-A6D3-02690F185B31}" presName="sibTrans" presStyleLbl="sibTrans2D1" presStyleIdx="0" presStyleCnt="0"/>
      <dgm:spPr/>
      <dgm:t>
        <a:bodyPr/>
        <a:lstStyle/>
        <a:p>
          <a:endParaRPr lang="en-US"/>
        </a:p>
      </dgm:t>
    </dgm:pt>
    <dgm:pt modelId="{792599BC-2374-4EA9-A986-6528757D5E4B}" type="pres">
      <dgm:prSet presAssocID="{FB42D674-16F9-47FF-963A-6AFBCA00A9BE}" presName="compNode" presStyleCnt="0"/>
      <dgm:spPr/>
    </dgm:pt>
    <dgm:pt modelId="{234477AA-F000-4DC3-9420-9ECE9E54DA8E}" type="pres">
      <dgm:prSet presAssocID="{FB42D674-16F9-47FF-963A-6AFBCA00A9BE}" presName="childRect" presStyleLbl="bgAcc1" presStyleIdx="4" presStyleCnt="7" custLinFactNeighborX="-60871" custLinFactNeighborY="-11733">
        <dgm:presLayoutVars>
          <dgm:bulletEnabled val="1"/>
        </dgm:presLayoutVars>
      </dgm:prSet>
      <dgm:spPr/>
      <dgm:t>
        <a:bodyPr/>
        <a:lstStyle/>
        <a:p>
          <a:endParaRPr lang="en-US"/>
        </a:p>
      </dgm:t>
    </dgm:pt>
    <dgm:pt modelId="{5649FEC4-5129-4788-A04D-8FE5E19ABD94}" type="pres">
      <dgm:prSet presAssocID="{FB42D674-16F9-47FF-963A-6AFBCA00A9BE}" presName="parentText" presStyleLbl="node1" presStyleIdx="0" presStyleCnt="0">
        <dgm:presLayoutVars>
          <dgm:chMax val="0"/>
          <dgm:bulletEnabled val="1"/>
        </dgm:presLayoutVars>
      </dgm:prSet>
      <dgm:spPr/>
      <dgm:t>
        <a:bodyPr/>
        <a:lstStyle/>
        <a:p>
          <a:endParaRPr lang="en-US"/>
        </a:p>
      </dgm:t>
    </dgm:pt>
    <dgm:pt modelId="{49E167F9-B1A6-4957-91E7-F42A4ED8F506}" type="pres">
      <dgm:prSet presAssocID="{FB42D674-16F9-47FF-963A-6AFBCA00A9BE}" presName="parentRect" presStyleLbl="alignNode1" presStyleIdx="4" presStyleCnt="7" custLinFactNeighborX="-60871" custLinFactNeighborY="-22849"/>
      <dgm:spPr/>
      <dgm:t>
        <a:bodyPr/>
        <a:lstStyle/>
        <a:p>
          <a:endParaRPr lang="en-US"/>
        </a:p>
      </dgm:t>
    </dgm:pt>
    <dgm:pt modelId="{3E733EB6-BF6B-4D48-A94C-BB11A75B4CA0}" type="pres">
      <dgm:prSet presAssocID="{FB42D674-16F9-47FF-963A-6AFBCA00A9BE}" presName="adorn" presStyleLbl="fgAccFollowNode1" presStyleIdx="4" presStyleCnt="7" custLinFactX="-47249" custLinFactNeighborX="-100000" custLinFactNeighborY="-15382"/>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0F0E6D48-EFF9-4BFD-8F0C-65B5C630802D}" type="pres">
      <dgm:prSet presAssocID="{4BB03360-0A0F-4B1F-8D79-6A41C496BEBF}" presName="sibTrans" presStyleLbl="sibTrans2D1" presStyleIdx="0" presStyleCnt="0"/>
      <dgm:spPr/>
      <dgm:t>
        <a:bodyPr/>
        <a:lstStyle/>
        <a:p>
          <a:endParaRPr lang="en-US"/>
        </a:p>
      </dgm:t>
    </dgm:pt>
    <dgm:pt modelId="{BC83BF17-05B5-4816-ADE6-2823969BECBD}" type="pres">
      <dgm:prSet presAssocID="{EB3CBF40-9445-41A5-8AE7-836E0B69556C}" presName="compNode" presStyleCnt="0"/>
      <dgm:spPr/>
    </dgm:pt>
    <dgm:pt modelId="{6A2A021E-5C4B-45F1-A4DF-6137A924BB9C}" type="pres">
      <dgm:prSet presAssocID="{EB3CBF40-9445-41A5-8AE7-836E0B69556C}" presName="childRect" presStyleLbl="bgAcc1" presStyleIdx="5" presStyleCnt="7" custLinFactNeighborX="-56068" custLinFactNeighborY="-6490">
        <dgm:presLayoutVars>
          <dgm:bulletEnabled val="1"/>
        </dgm:presLayoutVars>
      </dgm:prSet>
      <dgm:spPr/>
      <dgm:t>
        <a:bodyPr/>
        <a:lstStyle/>
        <a:p>
          <a:endParaRPr lang="en-US"/>
        </a:p>
      </dgm:t>
    </dgm:pt>
    <dgm:pt modelId="{FCBDE507-B215-432A-AB0A-5A40D4725B9C}" type="pres">
      <dgm:prSet presAssocID="{EB3CBF40-9445-41A5-8AE7-836E0B69556C}" presName="parentText" presStyleLbl="node1" presStyleIdx="0" presStyleCnt="0">
        <dgm:presLayoutVars>
          <dgm:chMax val="0"/>
          <dgm:bulletEnabled val="1"/>
        </dgm:presLayoutVars>
      </dgm:prSet>
      <dgm:spPr/>
      <dgm:t>
        <a:bodyPr/>
        <a:lstStyle/>
        <a:p>
          <a:endParaRPr lang="en-US"/>
        </a:p>
      </dgm:t>
    </dgm:pt>
    <dgm:pt modelId="{D5E68C57-BF5D-4F22-B5EE-0208F234622C}" type="pres">
      <dgm:prSet presAssocID="{EB3CBF40-9445-41A5-8AE7-836E0B69556C}" presName="parentRect" presStyleLbl="alignNode1" presStyleIdx="5" presStyleCnt="7" custLinFactNeighborX="-56067" custLinFactNeighborY="-22896"/>
      <dgm:spPr/>
      <dgm:t>
        <a:bodyPr/>
        <a:lstStyle/>
        <a:p>
          <a:endParaRPr lang="en-US"/>
        </a:p>
      </dgm:t>
    </dgm:pt>
    <dgm:pt modelId="{970AFDAE-866D-469B-B2A4-88528A3D8DCD}" type="pres">
      <dgm:prSet presAssocID="{EB3CBF40-9445-41A5-8AE7-836E0B69556C}" presName="adorn" presStyleLbl="fgAccFollowNode1" presStyleIdx="5" presStyleCnt="7" custLinFactX="-54645" custLinFactNeighborX="-100000" custLinFactNeighborY="-15382"/>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US"/>
        </a:p>
      </dgm:t>
    </dgm:pt>
    <dgm:pt modelId="{29C46AAB-22A9-4C7C-8361-655652319FDB}" type="pres">
      <dgm:prSet presAssocID="{D00B38EE-89D3-48BB-A268-BCBDDCB89EBE}" presName="sibTrans" presStyleLbl="sibTrans2D1" presStyleIdx="0" presStyleCnt="0"/>
      <dgm:spPr/>
      <dgm:t>
        <a:bodyPr/>
        <a:lstStyle/>
        <a:p>
          <a:endParaRPr lang="en-US"/>
        </a:p>
      </dgm:t>
    </dgm:pt>
    <dgm:pt modelId="{7C21A693-CDE7-4E36-A1EF-BDD267A7563F}" type="pres">
      <dgm:prSet presAssocID="{F956C884-65F9-4927-9BEB-771631AEC940}" presName="compNode" presStyleCnt="0"/>
      <dgm:spPr/>
    </dgm:pt>
    <dgm:pt modelId="{46972B41-6F22-4203-80EA-534FDC31AA71}" type="pres">
      <dgm:prSet presAssocID="{F956C884-65F9-4927-9BEB-771631AEC940}" presName="childRect" presStyleLbl="bgAcc1" presStyleIdx="6" presStyleCnt="7" custLinFactNeighborX="-57200" custLinFactNeighborY="-6490">
        <dgm:presLayoutVars>
          <dgm:bulletEnabled val="1"/>
        </dgm:presLayoutVars>
      </dgm:prSet>
      <dgm:spPr/>
      <dgm:t>
        <a:bodyPr/>
        <a:lstStyle/>
        <a:p>
          <a:endParaRPr lang="en-US"/>
        </a:p>
      </dgm:t>
    </dgm:pt>
    <dgm:pt modelId="{5AC9F0D1-BDAA-4316-A822-AFA2D2AE3AEB}" type="pres">
      <dgm:prSet presAssocID="{F956C884-65F9-4927-9BEB-771631AEC940}" presName="parentText" presStyleLbl="node1" presStyleIdx="0" presStyleCnt="0">
        <dgm:presLayoutVars>
          <dgm:chMax val="0"/>
          <dgm:bulletEnabled val="1"/>
        </dgm:presLayoutVars>
      </dgm:prSet>
      <dgm:spPr/>
      <dgm:t>
        <a:bodyPr/>
        <a:lstStyle/>
        <a:p>
          <a:endParaRPr lang="en-US"/>
        </a:p>
      </dgm:t>
    </dgm:pt>
    <dgm:pt modelId="{2CB9D387-D4D0-4B34-803E-6AB9FD9F42BE}" type="pres">
      <dgm:prSet presAssocID="{F956C884-65F9-4927-9BEB-771631AEC940}" presName="parentRect" presStyleLbl="alignNode1" presStyleIdx="6" presStyleCnt="7" custLinFactNeighborX="-57200" custLinFactNeighborY="-22896"/>
      <dgm:spPr/>
      <dgm:t>
        <a:bodyPr/>
        <a:lstStyle/>
        <a:p>
          <a:endParaRPr lang="en-US"/>
        </a:p>
      </dgm:t>
    </dgm:pt>
    <dgm:pt modelId="{3D6886EF-CF63-44A7-A4F5-4D9D0E0CEF3D}" type="pres">
      <dgm:prSet presAssocID="{F956C884-65F9-4927-9BEB-771631AEC940}" presName="adorn" presStyleLbl="fgAccFollowNode1" presStyleIdx="6" presStyleCnt="7" custLinFactNeighborX="38642" custLinFactNeighborY="-92771"/>
      <dgm:spPr/>
    </dgm:pt>
  </dgm:ptLst>
  <dgm:cxnLst>
    <dgm:cxn modelId="{4F7EF5A8-8317-4724-BF5D-5612A470CBC4}" type="presOf" srcId="{EB3CBF40-9445-41A5-8AE7-836E0B69556C}" destId="{FCBDE507-B215-432A-AB0A-5A40D4725B9C}" srcOrd="0" destOrd="0" presId="urn:microsoft.com/office/officeart/2005/8/layout/bList2"/>
    <dgm:cxn modelId="{AC345DE2-8E8F-4659-BCB3-9A1BF4EC63BC}" type="presOf" srcId="{7D504710-3C1F-4FD3-8536-81FDE523536B}" destId="{4A74FB2F-C0CE-414E-97F4-DC1402F294D6}" srcOrd="0" destOrd="0" presId="urn:microsoft.com/office/officeart/2005/8/layout/bList2"/>
    <dgm:cxn modelId="{4928AF34-9842-4E39-9298-E40E30BF379E}" srcId="{D1EEBCB3-B760-4374-B72B-526CE46D50CF}" destId="{14BCDF48-2D7E-4297-94F8-C6BC7F118C3E}" srcOrd="0" destOrd="0" parTransId="{1843A816-3C25-459C-A01A-867FA948FCAC}" sibTransId="{5F39DBA7-58B6-4D8A-A07E-2A43BB1CC105}"/>
    <dgm:cxn modelId="{81CC380A-E35F-4C97-A449-3C67A5E7ED43}" type="presOf" srcId="{08577F2F-D821-4B49-B62F-4E41328DF48B}" destId="{234477AA-F000-4DC3-9420-9ECE9E54DA8E}" srcOrd="0" destOrd="1" presId="urn:microsoft.com/office/officeart/2005/8/layout/bList2"/>
    <dgm:cxn modelId="{BD0B1C65-110B-4411-8056-82AA9A1313D9}" type="presOf" srcId="{D00B38EE-89D3-48BB-A268-BCBDDCB89EBE}" destId="{29C46AAB-22A9-4C7C-8361-655652319FDB}" srcOrd="0" destOrd="0" presId="urn:microsoft.com/office/officeart/2005/8/layout/bList2"/>
    <dgm:cxn modelId="{CBB50ADD-3748-48FD-9196-73D180DDC89B}" type="presOf" srcId="{9D7D9693-7A23-4481-9E9E-FEAE36D2D73C}" destId="{234477AA-F000-4DC3-9420-9ECE9E54DA8E}" srcOrd="0" destOrd="0" presId="urn:microsoft.com/office/officeart/2005/8/layout/bList2"/>
    <dgm:cxn modelId="{C918E92C-D099-47C5-8D25-DD21C34BEABC}" type="presOf" srcId="{FB42D674-16F9-47FF-963A-6AFBCA00A9BE}" destId="{5649FEC4-5129-4788-A04D-8FE5E19ABD94}" srcOrd="0" destOrd="0" presId="urn:microsoft.com/office/officeart/2005/8/layout/bList2"/>
    <dgm:cxn modelId="{E9703449-8584-4763-BBC5-D6EC0B294473}" srcId="{C938BF34-3937-437A-BB79-237BC771710F}" destId="{D1EEBCB3-B760-4374-B72B-526CE46D50CF}" srcOrd="1" destOrd="0" parTransId="{93EAFE52-7CCF-427C-9FAE-C0FFE6F63046}" sibTransId="{853438FC-D1EC-4310-87FF-66EA93DA87BD}"/>
    <dgm:cxn modelId="{F3AB7AAA-F891-413C-9BB8-A23E15536B2B}" type="presOf" srcId="{C938BF34-3937-437A-BB79-237BC771710F}" destId="{0CFDAB4E-FE96-4590-947A-C1B4E207591D}" srcOrd="0" destOrd="0" presId="urn:microsoft.com/office/officeart/2005/8/layout/bList2"/>
    <dgm:cxn modelId="{695F725E-C120-4B3D-B2EC-D7715187D229}" type="presOf" srcId="{3E394A7E-6209-44BC-BFCF-9D3F866AA987}" destId="{6A2A021E-5C4B-45F1-A4DF-6137A924BB9C}" srcOrd="0" destOrd="0" presId="urn:microsoft.com/office/officeart/2005/8/layout/bList2"/>
    <dgm:cxn modelId="{4872D836-C402-4768-8498-A42EEFBF1471}" type="presOf" srcId="{EC321BE6-EBB6-42CE-9330-DCF224CF5B60}" destId="{A96A3D28-8F63-4E13-977E-0FBC2584D25D}" srcOrd="0" destOrd="0" presId="urn:microsoft.com/office/officeart/2005/8/layout/bList2"/>
    <dgm:cxn modelId="{647248EA-AE73-4552-871D-D890599258D5}" type="presOf" srcId="{4D26C2A0-36C0-4DCB-9734-B4521357F8D9}" destId="{5AD40579-7348-44CB-B75D-E369FD9DDB61}" srcOrd="0" destOrd="0" presId="urn:microsoft.com/office/officeart/2005/8/layout/bList2"/>
    <dgm:cxn modelId="{A69527BE-4B13-4E6F-BAF3-EC09E35DFE17}" type="presOf" srcId="{F956C884-65F9-4927-9BEB-771631AEC940}" destId="{5AC9F0D1-BDAA-4316-A822-AFA2D2AE3AEB}" srcOrd="0" destOrd="0" presId="urn:microsoft.com/office/officeart/2005/8/layout/bList2"/>
    <dgm:cxn modelId="{2786547B-C609-45D2-B545-1377B4466B2C}" type="presOf" srcId="{D1EEBCB3-B760-4374-B72B-526CE46D50CF}" destId="{4D662922-9CCF-48E8-924F-1F32F4E792E0}" srcOrd="0" destOrd="0" presId="urn:microsoft.com/office/officeart/2005/8/layout/bList2"/>
    <dgm:cxn modelId="{844622A8-12C2-4948-AEC1-35E8AC4FBA1C}" srcId="{FB42D674-16F9-47FF-963A-6AFBCA00A9BE}" destId="{08577F2F-D821-4B49-B62F-4E41328DF48B}" srcOrd="1" destOrd="0" parTransId="{6EDF84DF-F934-4985-B78C-65A58438BA82}" sibTransId="{CE1E450B-5B7B-4351-9F08-19184DBC4D10}"/>
    <dgm:cxn modelId="{71A5C29B-6062-4921-9F97-D73808303FD2}" type="presOf" srcId="{D1EEBCB3-B760-4374-B72B-526CE46D50CF}" destId="{7C531DCC-A95F-4D7E-90BE-46CD98C13674}" srcOrd="1" destOrd="0" presId="urn:microsoft.com/office/officeart/2005/8/layout/bList2"/>
    <dgm:cxn modelId="{4C90C0AF-86F6-4029-847E-32CDD47586C1}" srcId="{C938BF34-3937-437A-BB79-237BC771710F}" destId="{EB3CBF40-9445-41A5-8AE7-836E0B69556C}" srcOrd="5" destOrd="0" parTransId="{88DD531F-1BDD-4E24-8B77-77750C10A429}" sibTransId="{D00B38EE-89D3-48BB-A268-BCBDDCB89EBE}"/>
    <dgm:cxn modelId="{C48BC161-396F-43E6-9521-721D1935D8E0}" srcId="{C938BF34-3937-437A-BB79-237BC771710F}" destId="{F956C884-65F9-4927-9BEB-771631AEC940}" srcOrd="6" destOrd="0" parTransId="{C305CF3F-9C9D-4D3B-8473-80BA9A9B8CD3}" sibTransId="{3D0FD3D2-F108-432A-9649-AD90EEBAEDDA}"/>
    <dgm:cxn modelId="{40AC8C63-EBD4-4F4B-A110-0F24EB2C557D}" srcId="{F1EB70EB-8C2C-4DE8-802F-82DB7DE01CD4}" destId="{D40497F7-5657-4963-B3D5-1E16385CC907}" srcOrd="0" destOrd="0" parTransId="{1B9D80CB-75E3-4CED-A30F-AC0EE1F1F218}" sibTransId="{4E5A1A9A-5B3F-42EA-B7CC-404896463CED}"/>
    <dgm:cxn modelId="{AB8A1AF6-76D2-4504-8C5E-B7FAAD16D617}" srcId="{C938BF34-3937-437A-BB79-237BC771710F}" destId="{F1EB70EB-8C2C-4DE8-802F-82DB7DE01CD4}" srcOrd="3" destOrd="0" parTransId="{5C376CAE-C0B3-4D84-9E2F-A2A9923E163D}" sibTransId="{D2166572-531A-4948-A6D3-02690F185B31}"/>
    <dgm:cxn modelId="{3931FCB6-BD30-4C72-85D9-356D02FC07AC}" type="presOf" srcId="{399EBE90-28E0-4698-8302-62F8D0D6D611}" destId="{14DA9971-65A7-40F6-9D04-E53A14700F28}" srcOrd="0" destOrd="2" presId="urn:microsoft.com/office/officeart/2005/8/layout/bList2"/>
    <dgm:cxn modelId="{662649BE-FC0B-4EF8-B57F-4C71471FC1BD}" type="presOf" srcId="{F956C884-65F9-4927-9BEB-771631AEC940}" destId="{2CB9D387-D4D0-4B34-803E-6AB9FD9F42BE}" srcOrd="1" destOrd="0" presId="urn:microsoft.com/office/officeart/2005/8/layout/bList2"/>
    <dgm:cxn modelId="{53433651-3BE9-4FAA-B021-901DB3F3E6AA}" type="presOf" srcId="{7D504710-3C1F-4FD3-8536-81FDE523536B}" destId="{E4A7A3A7-6E17-4FD5-A62B-4A363F6D2C41}" srcOrd="1" destOrd="0" presId="urn:microsoft.com/office/officeart/2005/8/layout/bList2"/>
    <dgm:cxn modelId="{2234DEA4-1B06-482A-BAD1-17700896710D}" srcId="{EB3CBF40-9445-41A5-8AE7-836E0B69556C}" destId="{10378987-61D7-4DBF-84C2-692701422782}" srcOrd="1" destOrd="0" parTransId="{B095E9D6-08A2-41DA-BE39-464F384ECA29}" sibTransId="{B5CFBB10-0A9E-431B-97A1-6AFAA092B8EF}"/>
    <dgm:cxn modelId="{BDAF2007-D807-42C2-A64C-A5D7E75ED583}" srcId="{D1EEBCB3-B760-4374-B72B-526CE46D50CF}" destId="{DE695F65-1412-4570-9ED3-2A55B4CBBC35}" srcOrd="1" destOrd="0" parTransId="{51C82F73-650F-4AFF-9CAA-4C8DD9EE337A}" sibTransId="{2AFCE43E-680B-4B1F-B44D-FCA61C731914}"/>
    <dgm:cxn modelId="{CF2B459D-F4AA-4C92-A7FA-DA655089C82F}" srcId="{F1EB70EB-8C2C-4DE8-802F-82DB7DE01CD4}" destId="{04DB1197-FB58-469C-9B8F-0B08FC87E2C0}" srcOrd="1" destOrd="0" parTransId="{0E3067E8-89B3-4AFA-B0EB-319830D76518}" sibTransId="{E75739DE-D23E-438D-A9E9-4305987378C8}"/>
    <dgm:cxn modelId="{6957DB9A-2036-480D-8A2B-C755696F0F2C}" type="presOf" srcId="{82D38281-B94A-455F-BF58-5C6EC6E9EDC3}" destId="{234477AA-F000-4DC3-9420-9ECE9E54DA8E}" srcOrd="0" destOrd="2" presId="urn:microsoft.com/office/officeart/2005/8/layout/bList2"/>
    <dgm:cxn modelId="{8D4C20AD-C3BF-423C-9F55-6F9394C87980}" srcId="{EB3CBF40-9445-41A5-8AE7-836E0B69556C}" destId="{3E394A7E-6209-44BC-BFCF-9D3F866AA987}" srcOrd="0" destOrd="0" parTransId="{CE493299-3F3C-4D08-8971-6C961C7EA288}" sibTransId="{9F282EB7-A98A-4ACE-A570-FC96304CF769}"/>
    <dgm:cxn modelId="{D240A326-84FC-4157-BC67-C5409A362774}" type="presOf" srcId="{932E1C4C-D90A-43F9-812A-AF48A0F6E502}" destId="{4ED2B375-C79D-4ECC-B2ED-A34CEA319DE4}" srcOrd="1" destOrd="0" presId="urn:microsoft.com/office/officeart/2005/8/layout/bList2"/>
    <dgm:cxn modelId="{4323BB7F-17A8-4235-B3C2-19E8627920B7}" srcId="{D1EEBCB3-B760-4374-B72B-526CE46D50CF}" destId="{399EBE90-28E0-4698-8302-62F8D0D6D611}" srcOrd="2" destOrd="0" parTransId="{67BDC0E3-5AB0-47A1-A65F-E8CB5D291BFC}" sibTransId="{D74AD200-A6BD-433C-941C-95A600E44063}"/>
    <dgm:cxn modelId="{79BC2B85-5086-4F55-8FAB-87D9C3B443BE}" srcId="{C938BF34-3937-437A-BB79-237BC771710F}" destId="{FB42D674-16F9-47FF-963A-6AFBCA00A9BE}" srcOrd="4" destOrd="0" parTransId="{E804AFB3-6CAD-4C05-8E9C-4A4035160256}" sibTransId="{4BB03360-0A0F-4B1F-8D79-6A41C496BEBF}"/>
    <dgm:cxn modelId="{00AC7297-E25A-462F-9C4A-20D3BE399C8D}" type="presOf" srcId="{D2166572-531A-4948-A6D3-02690F185B31}" destId="{1C691889-D3D2-4BC7-8B37-26DBD98FE382}" srcOrd="0" destOrd="0" presId="urn:microsoft.com/office/officeart/2005/8/layout/bList2"/>
    <dgm:cxn modelId="{E43A328D-617E-415C-82E2-8486B2E9975C}" type="presOf" srcId="{10378987-61D7-4DBF-84C2-692701422782}" destId="{6A2A021E-5C4B-45F1-A4DF-6137A924BB9C}" srcOrd="0" destOrd="1" presId="urn:microsoft.com/office/officeart/2005/8/layout/bList2"/>
    <dgm:cxn modelId="{F3C02E0D-E562-4B40-BB6B-BC55A82666F0}" srcId="{FB42D674-16F9-47FF-963A-6AFBCA00A9BE}" destId="{82D38281-B94A-455F-BF58-5C6EC6E9EDC3}" srcOrd="2" destOrd="0" parTransId="{8EEDF1FB-371B-4AE7-8231-390397AD0657}" sibTransId="{6DA8E597-E753-4D7F-8FC6-35D5B41E68DD}"/>
    <dgm:cxn modelId="{67BAE272-3300-48CF-BAEC-E8F6B5584881}" type="presOf" srcId="{F1EB70EB-8C2C-4DE8-802F-82DB7DE01CD4}" destId="{1613EE85-0C28-4D96-9F76-624462A224E9}" srcOrd="1" destOrd="0" presId="urn:microsoft.com/office/officeart/2005/8/layout/bList2"/>
    <dgm:cxn modelId="{E9812FB9-923E-4E7E-AAA8-EAD5961CCD80}" type="presOf" srcId="{3931E312-6144-4294-B10A-716BD5744401}" destId="{E0411EAA-25C9-4FFA-8D22-0448BA7FC11D}" srcOrd="0" destOrd="0" presId="urn:microsoft.com/office/officeart/2005/8/layout/bList2"/>
    <dgm:cxn modelId="{BCB82635-594C-475A-98AB-AD38FB5EF258}" type="presOf" srcId="{37280B19-40C1-4078-8538-8F5729C173EA}" destId="{2734CD5E-F973-4B19-BC8F-25164E46A9C5}" srcOrd="0" destOrd="0" presId="urn:microsoft.com/office/officeart/2005/8/layout/bList2"/>
    <dgm:cxn modelId="{1E8AB5BE-A4E5-4DF2-A30F-433DCACED154}" srcId="{7D504710-3C1F-4FD3-8536-81FDE523536B}" destId="{A1637E44-8E53-4C4A-9426-AE7618A8D64E}" srcOrd="1" destOrd="0" parTransId="{B61C0506-A301-47A3-A324-27A8CCD42059}" sibTransId="{897F7DE9-A37D-4623-926A-92FEB50913B4}"/>
    <dgm:cxn modelId="{E43F9064-4F45-44BD-AB44-AA4883520C53}" type="presOf" srcId="{EB3CBF40-9445-41A5-8AE7-836E0B69556C}" destId="{D5E68C57-BF5D-4F22-B5EE-0208F234622C}" srcOrd="1" destOrd="0" presId="urn:microsoft.com/office/officeart/2005/8/layout/bList2"/>
    <dgm:cxn modelId="{C557468B-ED5F-4AE9-B6F5-DC5A1508E5B6}" srcId="{932E1C4C-D90A-43F9-812A-AF48A0F6E502}" destId="{3931E312-6144-4294-B10A-716BD5744401}" srcOrd="0" destOrd="0" parTransId="{A9FFBE88-8C60-431B-99FF-01FD3B4C7F29}" sibTransId="{378C6F43-D3ED-4A5C-BC8C-9D7FB642AEA2}"/>
    <dgm:cxn modelId="{D66515B0-DC26-4327-916A-A9DF64958075}" type="presOf" srcId="{932E1C4C-D90A-43F9-812A-AF48A0F6E502}" destId="{DD024A2D-8AD4-42FB-A007-24098773E51D}" srcOrd="0" destOrd="0" presId="urn:microsoft.com/office/officeart/2005/8/layout/bList2"/>
    <dgm:cxn modelId="{CE8D8EF9-31FE-4787-8D1B-08DDA82ED85D}" type="presOf" srcId="{FB42D674-16F9-47FF-963A-6AFBCA00A9BE}" destId="{49E167F9-B1A6-4957-91E7-F42A4ED8F506}" srcOrd="1" destOrd="0" presId="urn:microsoft.com/office/officeart/2005/8/layout/bList2"/>
    <dgm:cxn modelId="{4708A484-08A1-40DC-89B3-607BE34BC1F3}" srcId="{7D504710-3C1F-4FD3-8536-81FDE523536B}" destId="{37280B19-40C1-4078-8538-8F5729C173EA}" srcOrd="0" destOrd="0" parTransId="{929798ED-6BD1-4B03-B52A-2119CA251B54}" sibTransId="{54C6E171-9A6B-43F4-97A2-8450CDBE5A64}"/>
    <dgm:cxn modelId="{12229F71-05C3-40F2-AFD9-B0786963ABD2}" type="presOf" srcId="{14BCDF48-2D7E-4297-94F8-C6BC7F118C3E}" destId="{14DA9971-65A7-40F6-9D04-E53A14700F28}" srcOrd="0" destOrd="0" presId="urn:microsoft.com/office/officeart/2005/8/layout/bList2"/>
    <dgm:cxn modelId="{080CE1A0-35B2-489E-B329-B1AE1C222EE2}" type="presOf" srcId="{853438FC-D1EC-4310-87FF-66EA93DA87BD}" destId="{B72B7C27-E420-4548-9E9A-1A514D245C8F}" srcOrd="0" destOrd="0" presId="urn:microsoft.com/office/officeart/2005/8/layout/bList2"/>
    <dgm:cxn modelId="{47E1813C-FEAB-4E85-8729-B0AD14A65990}" srcId="{F956C884-65F9-4927-9BEB-771631AEC940}" destId="{84617957-F7D8-4C61-B51E-7D0695FBBE49}" srcOrd="0" destOrd="0" parTransId="{D1E8082D-03FC-456C-B9EC-E61E6D3694AA}" sibTransId="{F5CB3EBC-4211-442A-AA6F-F67E1E133968}"/>
    <dgm:cxn modelId="{8BB0A1BB-0BC3-4290-B19F-A1F9C812793F}" type="presOf" srcId="{04DB1197-FB58-469C-9B8F-0B08FC87E2C0}" destId="{D9975F50-EA3E-4CC9-B7CB-D988496721C0}" srcOrd="0" destOrd="1" presId="urn:microsoft.com/office/officeart/2005/8/layout/bList2"/>
    <dgm:cxn modelId="{719E72CA-2522-4405-A9B4-780C62B61035}" type="presOf" srcId="{F1EB70EB-8C2C-4DE8-802F-82DB7DE01CD4}" destId="{1E81D9EC-95EE-438B-9071-52A87A764FB9}" srcOrd="0" destOrd="0" presId="urn:microsoft.com/office/officeart/2005/8/layout/bList2"/>
    <dgm:cxn modelId="{798A8FC7-EFE8-4CC2-8542-AE7F971D4A96}" type="presOf" srcId="{A1637E44-8E53-4C4A-9426-AE7618A8D64E}" destId="{2734CD5E-F973-4B19-BC8F-25164E46A9C5}" srcOrd="0" destOrd="1" presId="urn:microsoft.com/office/officeart/2005/8/layout/bList2"/>
    <dgm:cxn modelId="{CFD5790A-67EE-43A3-9445-C06625BD92D8}" type="presOf" srcId="{D40497F7-5657-4963-B3D5-1E16385CC907}" destId="{D9975F50-EA3E-4CC9-B7CB-D988496721C0}" srcOrd="0" destOrd="0" presId="urn:microsoft.com/office/officeart/2005/8/layout/bList2"/>
    <dgm:cxn modelId="{6D5F1EB5-B38D-4E55-BFB4-2D7239AB7765}" srcId="{FB42D674-16F9-47FF-963A-6AFBCA00A9BE}" destId="{9D7D9693-7A23-4481-9E9E-FEAE36D2D73C}" srcOrd="0" destOrd="0" parTransId="{EA79BCE9-47B1-41A3-B134-56DD353CD701}" sibTransId="{A6421B6C-090E-4BD1-8838-45A119D3D113}"/>
    <dgm:cxn modelId="{40DBD9AC-6763-427C-B60C-D93C39626FF2}" type="presOf" srcId="{84617957-F7D8-4C61-B51E-7D0695FBBE49}" destId="{46972B41-6F22-4203-80EA-534FDC31AA71}" srcOrd="0" destOrd="0" presId="urn:microsoft.com/office/officeart/2005/8/layout/bList2"/>
    <dgm:cxn modelId="{D9FCC160-D3A7-49CD-9DB8-6100E3BB458C}" type="presOf" srcId="{4BB03360-0A0F-4B1F-8D79-6A41C496BEBF}" destId="{0F0E6D48-EFF9-4BFD-8F0C-65B5C630802D}" srcOrd="0" destOrd="0" presId="urn:microsoft.com/office/officeart/2005/8/layout/bList2"/>
    <dgm:cxn modelId="{5ADB672D-A8DC-41AD-A565-FC4A6825C66C}" type="presOf" srcId="{DE695F65-1412-4570-9ED3-2A55B4CBBC35}" destId="{14DA9971-65A7-40F6-9D04-E53A14700F28}" srcOrd="0" destOrd="1" presId="urn:microsoft.com/office/officeart/2005/8/layout/bList2"/>
    <dgm:cxn modelId="{B660BBEE-450A-4BCA-9497-7FB7FD0ED10D}" srcId="{C938BF34-3937-437A-BB79-237BC771710F}" destId="{7D504710-3C1F-4FD3-8536-81FDE523536B}" srcOrd="0" destOrd="0" parTransId="{0A667E98-D5E9-44D0-8850-A5AD003F67EE}" sibTransId="{EC321BE6-EBB6-42CE-9330-DCF224CF5B60}"/>
    <dgm:cxn modelId="{4B343B93-1B8C-41D4-A727-F72D991E581D}" srcId="{C938BF34-3937-437A-BB79-237BC771710F}" destId="{932E1C4C-D90A-43F9-812A-AF48A0F6E502}" srcOrd="2" destOrd="0" parTransId="{E8A9566C-BE90-42B2-AB13-7D7C894D9F39}" sibTransId="{4D26C2A0-36C0-4DCB-9734-B4521357F8D9}"/>
    <dgm:cxn modelId="{E8F8990A-F58E-4352-93E0-91FD66DBA80D}" type="presParOf" srcId="{0CFDAB4E-FE96-4590-947A-C1B4E207591D}" destId="{BE299B85-EFC7-466E-8BD7-3F356EFB30F7}" srcOrd="0" destOrd="0" presId="urn:microsoft.com/office/officeart/2005/8/layout/bList2"/>
    <dgm:cxn modelId="{A705C43A-ECCC-4F3B-89A1-E03F0D963110}" type="presParOf" srcId="{BE299B85-EFC7-466E-8BD7-3F356EFB30F7}" destId="{2734CD5E-F973-4B19-BC8F-25164E46A9C5}" srcOrd="0" destOrd="0" presId="urn:microsoft.com/office/officeart/2005/8/layout/bList2"/>
    <dgm:cxn modelId="{67D2DF12-7998-49BF-8EA4-6B36BE57D3D6}" type="presParOf" srcId="{BE299B85-EFC7-466E-8BD7-3F356EFB30F7}" destId="{4A74FB2F-C0CE-414E-97F4-DC1402F294D6}" srcOrd="1" destOrd="0" presId="urn:microsoft.com/office/officeart/2005/8/layout/bList2"/>
    <dgm:cxn modelId="{C5B87A93-93BF-4E10-B858-907EBAFEF040}" type="presParOf" srcId="{BE299B85-EFC7-466E-8BD7-3F356EFB30F7}" destId="{E4A7A3A7-6E17-4FD5-A62B-4A363F6D2C41}" srcOrd="2" destOrd="0" presId="urn:microsoft.com/office/officeart/2005/8/layout/bList2"/>
    <dgm:cxn modelId="{89486212-F21B-4FD4-99A7-78252C4EAC6E}" type="presParOf" srcId="{BE299B85-EFC7-466E-8BD7-3F356EFB30F7}" destId="{754006A0-0A29-4028-96C4-6218644F2B11}" srcOrd="3" destOrd="0" presId="urn:microsoft.com/office/officeart/2005/8/layout/bList2"/>
    <dgm:cxn modelId="{3B29A70C-E6C6-4259-88A8-01C4D07ACF44}" type="presParOf" srcId="{0CFDAB4E-FE96-4590-947A-C1B4E207591D}" destId="{A96A3D28-8F63-4E13-977E-0FBC2584D25D}" srcOrd="1" destOrd="0" presId="urn:microsoft.com/office/officeart/2005/8/layout/bList2"/>
    <dgm:cxn modelId="{9BA5A35A-F745-45A6-82C5-B547758C97C6}" type="presParOf" srcId="{0CFDAB4E-FE96-4590-947A-C1B4E207591D}" destId="{14B7AE29-F4D7-41FD-B360-047FB5C5E0B9}" srcOrd="2" destOrd="0" presId="urn:microsoft.com/office/officeart/2005/8/layout/bList2"/>
    <dgm:cxn modelId="{A63B8FC0-EDB6-4CDA-91FD-64D34D510D1C}" type="presParOf" srcId="{14B7AE29-F4D7-41FD-B360-047FB5C5E0B9}" destId="{14DA9971-65A7-40F6-9D04-E53A14700F28}" srcOrd="0" destOrd="0" presId="urn:microsoft.com/office/officeart/2005/8/layout/bList2"/>
    <dgm:cxn modelId="{29F8C205-EDC3-4105-BD28-632F5A21BB2E}" type="presParOf" srcId="{14B7AE29-F4D7-41FD-B360-047FB5C5E0B9}" destId="{4D662922-9CCF-48E8-924F-1F32F4E792E0}" srcOrd="1" destOrd="0" presId="urn:microsoft.com/office/officeart/2005/8/layout/bList2"/>
    <dgm:cxn modelId="{06BC66A0-2E4B-45BD-B8D9-DA826A42DC02}" type="presParOf" srcId="{14B7AE29-F4D7-41FD-B360-047FB5C5E0B9}" destId="{7C531DCC-A95F-4D7E-90BE-46CD98C13674}" srcOrd="2" destOrd="0" presId="urn:microsoft.com/office/officeart/2005/8/layout/bList2"/>
    <dgm:cxn modelId="{7EEE1895-53FD-40F2-980A-0B2AE796E3FA}" type="presParOf" srcId="{14B7AE29-F4D7-41FD-B360-047FB5C5E0B9}" destId="{842548EF-090C-4FEB-ADE0-CCD5750874FA}" srcOrd="3" destOrd="0" presId="urn:microsoft.com/office/officeart/2005/8/layout/bList2"/>
    <dgm:cxn modelId="{233A4B61-B805-40DD-8A0A-090FCCEC47A6}" type="presParOf" srcId="{0CFDAB4E-FE96-4590-947A-C1B4E207591D}" destId="{B72B7C27-E420-4548-9E9A-1A514D245C8F}" srcOrd="3" destOrd="0" presId="urn:microsoft.com/office/officeart/2005/8/layout/bList2"/>
    <dgm:cxn modelId="{4726A309-B234-46D7-ABC8-AF5580AE1CCD}" type="presParOf" srcId="{0CFDAB4E-FE96-4590-947A-C1B4E207591D}" destId="{0D1D3750-0437-4074-868D-A2F5C8C7FE2A}" srcOrd="4" destOrd="0" presId="urn:microsoft.com/office/officeart/2005/8/layout/bList2"/>
    <dgm:cxn modelId="{70B82C69-57C0-4536-8195-E96B684BB765}" type="presParOf" srcId="{0D1D3750-0437-4074-868D-A2F5C8C7FE2A}" destId="{E0411EAA-25C9-4FFA-8D22-0448BA7FC11D}" srcOrd="0" destOrd="0" presId="urn:microsoft.com/office/officeart/2005/8/layout/bList2"/>
    <dgm:cxn modelId="{461AF52B-D5E6-4570-ACA2-AD95425D1389}" type="presParOf" srcId="{0D1D3750-0437-4074-868D-A2F5C8C7FE2A}" destId="{DD024A2D-8AD4-42FB-A007-24098773E51D}" srcOrd="1" destOrd="0" presId="urn:microsoft.com/office/officeart/2005/8/layout/bList2"/>
    <dgm:cxn modelId="{D2C2A598-312E-4E00-8739-496EDCE973A8}" type="presParOf" srcId="{0D1D3750-0437-4074-868D-A2F5C8C7FE2A}" destId="{4ED2B375-C79D-4ECC-B2ED-A34CEA319DE4}" srcOrd="2" destOrd="0" presId="urn:microsoft.com/office/officeart/2005/8/layout/bList2"/>
    <dgm:cxn modelId="{F60195FB-8145-483B-9D26-B7EDF6126E39}" type="presParOf" srcId="{0D1D3750-0437-4074-868D-A2F5C8C7FE2A}" destId="{0BD8F0AC-E3E7-471C-9DC0-49F2A2EB6337}" srcOrd="3" destOrd="0" presId="urn:microsoft.com/office/officeart/2005/8/layout/bList2"/>
    <dgm:cxn modelId="{BAA9B61F-3113-4012-8F2B-C0B43E898D29}" type="presParOf" srcId="{0CFDAB4E-FE96-4590-947A-C1B4E207591D}" destId="{5AD40579-7348-44CB-B75D-E369FD9DDB61}" srcOrd="5" destOrd="0" presId="urn:microsoft.com/office/officeart/2005/8/layout/bList2"/>
    <dgm:cxn modelId="{4988655C-61AB-4FCC-B96B-1FE207BE2491}" type="presParOf" srcId="{0CFDAB4E-FE96-4590-947A-C1B4E207591D}" destId="{59D400FD-1770-4640-8B22-7B22F41252D2}" srcOrd="6" destOrd="0" presId="urn:microsoft.com/office/officeart/2005/8/layout/bList2"/>
    <dgm:cxn modelId="{F9B3BB64-5923-4F9A-8679-F09A82B1B2A0}" type="presParOf" srcId="{59D400FD-1770-4640-8B22-7B22F41252D2}" destId="{D9975F50-EA3E-4CC9-B7CB-D988496721C0}" srcOrd="0" destOrd="0" presId="urn:microsoft.com/office/officeart/2005/8/layout/bList2"/>
    <dgm:cxn modelId="{17642AC6-911D-4846-A35F-3CCD70ED1DD2}" type="presParOf" srcId="{59D400FD-1770-4640-8B22-7B22F41252D2}" destId="{1E81D9EC-95EE-438B-9071-52A87A764FB9}" srcOrd="1" destOrd="0" presId="urn:microsoft.com/office/officeart/2005/8/layout/bList2"/>
    <dgm:cxn modelId="{F67E2ABA-8D43-44B9-BBA0-C3E38250380C}" type="presParOf" srcId="{59D400FD-1770-4640-8B22-7B22F41252D2}" destId="{1613EE85-0C28-4D96-9F76-624462A224E9}" srcOrd="2" destOrd="0" presId="urn:microsoft.com/office/officeart/2005/8/layout/bList2"/>
    <dgm:cxn modelId="{9FF259A4-7A8E-4957-9DBF-982BCC1D1148}" type="presParOf" srcId="{59D400FD-1770-4640-8B22-7B22F41252D2}" destId="{1DDDB6AB-9CCB-4FB7-A50C-A889035F662C}" srcOrd="3" destOrd="0" presId="urn:microsoft.com/office/officeart/2005/8/layout/bList2"/>
    <dgm:cxn modelId="{2F32ABD2-98F8-4D76-BC2B-05CAC0C5BCCB}" type="presParOf" srcId="{0CFDAB4E-FE96-4590-947A-C1B4E207591D}" destId="{1C691889-D3D2-4BC7-8B37-26DBD98FE382}" srcOrd="7" destOrd="0" presId="urn:microsoft.com/office/officeart/2005/8/layout/bList2"/>
    <dgm:cxn modelId="{0A936733-F844-49F3-9CB2-C981ACB26940}" type="presParOf" srcId="{0CFDAB4E-FE96-4590-947A-C1B4E207591D}" destId="{792599BC-2374-4EA9-A986-6528757D5E4B}" srcOrd="8" destOrd="0" presId="urn:microsoft.com/office/officeart/2005/8/layout/bList2"/>
    <dgm:cxn modelId="{DE87CE11-BCD1-4248-8FB6-30E644EAC184}" type="presParOf" srcId="{792599BC-2374-4EA9-A986-6528757D5E4B}" destId="{234477AA-F000-4DC3-9420-9ECE9E54DA8E}" srcOrd="0" destOrd="0" presId="urn:microsoft.com/office/officeart/2005/8/layout/bList2"/>
    <dgm:cxn modelId="{DDEE30AC-C7D6-4931-BD38-E45613E78151}" type="presParOf" srcId="{792599BC-2374-4EA9-A986-6528757D5E4B}" destId="{5649FEC4-5129-4788-A04D-8FE5E19ABD94}" srcOrd="1" destOrd="0" presId="urn:microsoft.com/office/officeart/2005/8/layout/bList2"/>
    <dgm:cxn modelId="{B9C7F7E4-FD39-4C53-BED9-6660E1085A41}" type="presParOf" srcId="{792599BC-2374-4EA9-A986-6528757D5E4B}" destId="{49E167F9-B1A6-4957-91E7-F42A4ED8F506}" srcOrd="2" destOrd="0" presId="urn:microsoft.com/office/officeart/2005/8/layout/bList2"/>
    <dgm:cxn modelId="{D63F2477-7CA6-4FFD-97B0-6F6AA37B828D}" type="presParOf" srcId="{792599BC-2374-4EA9-A986-6528757D5E4B}" destId="{3E733EB6-BF6B-4D48-A94C-BB11A75B4CA0}" srcOrd="3" destOrd="0" presId="urn:microsoft.com/office/officeart/2005/8/layout/bList2"/>
    <dgm:cxn modelId="{E8E1A161-9445-4F44-9C18-37DD3BD84267}" type="presParOf" srcId="{0CFDAB4E-FE96-4590-947A-C1B4E207591D}" destId="{0F0E6D48-EFF9-4BFD-8F0C-65B5C630802D}" srcOrd="9" destOrd="0" presId="urn:microsoft.com/office/officeart/2005/8/layout/bList2"/>
    <dgm:cxn modelId="{8020C087-FF11-4B1D-8315-FF4F8954C88E}" type="presParOf" srcId="{0CFDAB4E-FE96-4590-947A-C1B4E207591D}" destId="{BC83BF17-05B5-4816-ADE6-2823969BECBD}" srcOrd="10" destOrd="0" presId="urn:microsoft.com/office/officeart/2005/8/layout/bList2"/>
    <dgm:cxn modelId="{BBA5B7D3-AEEE-4C8C-826E-92513A28A878}" type="presParOf" srcId="{BC83BF17-05B5-4816-ADE6-2823969BECBD}" destId="{6A2A021E-5C4B-45F1-A4DF-6137A924BB9C}" srcOrd="0" destOrd="0" presId="urn:microsoft.com/office/officeart/2005/8/layout/bList2"/>
    <dgm:cxn modelId="{D9BD8EC8-D303-444F-ADA9-BCCA54E56245}" type="presParOf" srcId="{BC83BF17-05B5-4816-ADE6-2823969BECBD}" destId="{FCBDE507-B215-432A-AB0A-5A40D4725B9C}" srcOrd="1" destOrd="0" presId="urn:microsoft.com/office/officeart/2005/8/layout/bList2"/>
    <dgm:cxn modelId="{A4D1E7EC-88F8-4ADD-B739-193F1A91C7C2}" type="presParOf" srcId="{BC83BF17-05B5-4816-ADE6-2823969BECBD}" destId="{D5E68C57-BF5D-4F22-B5EE-0208F234622C}" srcOrd="2" destOrd="0" presId="urn:microsoft.com/office/officeart/2005/8/layout/bList2"/>
    <dgm:cxn modelId="{CCAE19B8-04C1-4904-BDB7-2445E4D5B74E}" type="presParOf" srcId="{BC83BF17-05B5-4816-ADE6-2823969BECBD}" destId="{970AFDAE-866D-469B-B2A4-88528A3D8DCD}" srcOrd="3" destOrd="0" presId="urn:microsoft.com/office/officeart/2005/8/layout/bList2"/>
    <dgm:cxn modelId="{0D84BEF4-5F09-4046-9360-B1B289A302E9}" type="presParOf" srcId="{0CFDAB4E-FE96-4590-947A-C1B4E207591D}" destId="{29C46AAB-22A9-4C7C-8361-655652319FDB}" srcOrd="11" destOrd="0" presId="urn:microsoft.com/office/officeart/2005/8/layout/bList2"/>
    <dgm:cxn modelId="{674F3D3A-4516-4226-8051-85A6586F6162}" type="presParOf" srcId="{0CFDAB4E-FE96-4590-947A-C1B4E207591D}" destId="{7C21A693-CDE7-4E36-A1EF-BDD267A7563F}" srcOrd="12" destOrd="0" presId="urn:microsoft.com/office/officeart/2005/8/layout/bList2"/>
    <dgm:cxn modelId="{3F3DFA59-4E7F-497D-B1B3-0678E286E541}" type="presParOf" srcId="{7C21A693-CDE7-4E36-A1EF-BDD267A7563F}" destId="{46972B41-6F22-4203-80EA-534FDC31AA71}" srcOrd="0" destOrd="0" presId="urn:microsoft.com/office/officeart/2005/8/layout/bList2"/>
    <dgm:cxn modelId="{5C77FA9C-C065-4E06-BD28-F7FF63866B7B}" type="presParOf" srcId="{7C21A693-CDE7-4E36-A1EF-BDD267A7563F}" destId="{5AC9F0D1-BDAA-4316-A822-AFA2D2AE3AEB}" srcOrd="1" destOrd="0" presId="urn:microsoft.com/office/officeart/2005/8/layout/bList2"/>
    <dgm:cxn modelId="{A7F563AB-B480-42A0-B3D7-F8738D5E8873}" type="presParOf" srcId="{7C21A693-CDE7-4E36-A1EF-BDD267A7563F}" destId="{2CB9D387-D4D0-4B34-803E-6AB9FD9F42BE}" srcOrd="2" destOrd="0" presId="urn:microsoft.com/office/officeart/2005/8/layout/bList2"/>
    <dgm:cxn modelId="{6AA869AE-FC79-4C05-ABEF-0E456E9DD5AD}" type="presParOf" srcId="{7C21A693-CDE7-4E36-A1EF-BDD267A7563F}" destId="{3D6886EF-CF63-44A7-A4F5-4D9D0E0CEF3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4CD5E-F973-4B19-BC8F-25164E46A9C5}">
      <dsp:nvSpPr>
        <dsp:cNvPr id="0" name=""/>
        <dsp:cNvSpPr/>
      </dsp:nvSpPr>
      <dsp:spPr>
        <a:xfrm>
          <a:off x="223333" y="3353"/>
          <a:ext cx="1855840" cy="138534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Once a Notice of Intent (NOI) is received by the Division of Florida Colleges</a:t>
          </a:r>
          <a:endParaRPr lang="en-US" sz="1200" kern="1200" dirty="0"/>
        </a:p>
        <a:p>
          <a:pPr marL="114300" lvl="1" indent="-114300" algn="l" defTabSz="533400">
            <a:lnSpc>
              <a:spcPct val="90000"/>
            </a:lnSpc>
            <a:spcBef>
              <a:spcPct val="0"/>
            </a:spcBef>
            <a:spcAft>
              <a:spcPct val="15000"/>
            </a:spcAft>
            <a:buChar char="••"/>
          </a:pPr>
          <a:r>
            <a:rPr lang="en-US" sz="1200" kern="1200" dirty="0" smtClean="0"/>
            <a:t>DFC must forward NOI to SUS, ICUF and CIE</a:t>
          </a:r>
          <a:endParaRPr lang="en-US" sz="1600" kern="1200" dirty="0"/>
        </a:p>
      </dsp:txBody>
      <dsp:txXfrm>
        <a:off x="255793" y="35813"/>
        <a:ext cx="1790920" cy="1352886"/>
      </dsp:txXfrm>
    </dsp:sp>
    <dsp:sp modelId="{E4A7A3A7-6E17-4FD5-A62B-4A363F6D2C41}">
      <dsp:nvSpPr>
        <dsp:cNvPr id="0" name=""/>
        <dsp:cNvSpPr/>
      </dsp:nvSpPr>
      <dsp:spPr>
        <a:xfrm>
          <a:off x="223333" y="1388699"/>
          <a:ext cx="1855840" cy="59569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lvl="0" algn="l" defTabSz="1555750">
            <a:lnSpc>
              <a:spcPct val="90000"/>
            </a:lnSpc>
            <a:spcBef>
              <a:spcPct val="0"/>
            </a:spcBef>
            <a:spcAft>
              <a:spcPct val="35000"/>
            </a:spcAft>
          </a:pPr>
          <a:r>
            <a:rPr lang="en-US" sz="3500" kern="1200" dirty="0" smtClean="0"/>
            <a:t>Step 1</a:t>
          </a:r>
          <a:endParaRPr lang="en-US" sz="3500" kern="1200" dirty="0"/>
        </a:p>
      </dsp:txBody>
      <dsp:txXfrm>
        <a:off x="223333" y="1388699"/>
        <a:ext cx="1306930" cy="595698"/>
      </dsp:txXfrm>
    </dsp:sp>
    <dsp:sp modelId="{754006A0-0A29-4028-96C4-6218644F2B11}">
      <dsp:nvSpPr>
        <dsp:cNvPr id="0" name=""/>
        <dsp:cNvSpPr/>
      </dsp:nvSpPr>
      <dsp:spPr>
        <a:xfrm>
          <a:off x="1582762" y="1483321"/>
          <a:ext cx="649544" cy="64954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A9971-65A7-40F6-9D04-E53A14700F28}">
      <dsp:nvSpPr>
        <dsp:cNvPr id="0" name=""/>
        <dsp:cNvSpPr/>
      </dsp:nvSpPr>
      <dsp:spPr>
        <a:xfrm>
          <a:off x="2393227" y="3353"/>
          <a:ext cx="1855840" cy="138534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Alternate proposals must be submitted by SUS</a:t>
          </a:r>
          <a:endParaRPr lang="en-US" sz="1400" kern="1200" dirty="0"/>
        </a:p>
        <a:p>
          <a:pPr marL="114300" lvl="1" indent="-114300" algn="l" defTabSz="622300">
            <a:lnSpc>
              <a:spcPct val="90000"/>
            </a:lnSpc>
            <a:spcBef>
              <a:spcPct val="0"/>
            </a:spcBef>
            <a:spcAft>
              <a:spcPct val="15000"/>
            </a:spcAft>
            <a:buChar char="••"/>
          </a:pPr>
          <a:r>
            <a:rPr lang="en-US" sz="1400" kern="1200" dirty="0" smtClean="0"/>
            <a:t>If SUS institutions do not submit, DFC notifies ICUF and CIE</a:t>
          </a:r>
          <a:endParaRPr lang="en-US" sz="1400" kern="1200" dirty="0"/>
        </a:p>
        <a:p>
          <a:pPr marL="57150" lvl="1" indent="-57150" algn="l" defTabSz="400050">
            <a:lnSpc>
              <a:spcPct val="90000"/>
            </a:lnSpc>
            <a:spcBef>
              <a:spcPct val="0"/>
            </a:spcBef>
            <a:spcAft>
              <a:spcPct val="15000"/>
            </a:spcAft>
            <a:buChar char="••"/>
          </a:pPr>
          <a:endParaRPr lang="en-US" sz="900" kern="1200" dirty="0"/>
        </a:p>
      </dsp:txBody>
      <dsp:txXfrm>
        <a:off x="2425687" y="35813"/>
        <a:ext cx="1790920" cy="1352886"/>
      </dsp:txXfrm>
    </dsp:sp>
    <dsp:sp modelId="{7C531DCC-A95F-4D7E-90BE-46CD98C13674}">
      <dsp:nvSpPr>
        <dsp:cNvPr id="0" name=""/>
        <dsp:cNvSpPr/>
      </dsp:nvSpPr>
      <dsp:spPr>
        <a:xfrm>
          <a:off x="2393227" y="1388699"/>
          <a:ext cx="1855840" cy="59569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lvl="0" algn="l" defTabSz="1555750">
            <a:lnSpc>
              <a:spcPct val="90000"/>
            </a:lnSpc>
            <a:spcBef>
              <a:spcPct val="0"/>
            </a:spcBef>
            <a:spcAft>
              <a:spcPct val="35000"/>
            </a:spcAft>
          </a:pPr>
          <a:r>
            <a:rPr lang="en-US" sz="3500" kern="1200" dirty="0" smtClean="0"/>
            <a:t>Step 2 </a:t>
          </a:r>
          <a:endParaRPr lang="en-US" sz="3500" kern="1200" dirty="0"/>
        </a:p>
      </dsp:txBody>
      <dsp:txXfrm>
        <a:off x="2393227" y="1388699"/>
        <a:ext cx="1306930" cy="595698"/>
      </dsp:txXfrm>
    </dsp:sp>
    <dsp:sp modelId="{842548EF-090C-4FEB-ADE0-CCD5750874FA}">
      <dsp:nvSpPr>
        <dsp:cNvPr id="0" name=""/>
        <dsp:cNvSpPr/>
      </dsp:nvSpPr>
      <dsp:spPr>
        <a:xfrm>
          <a:off x="3752656" y="1483321"/>
          <a:ext cx="649544" cy="64954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411EAA-25C9-4FFA-8D22-0448BA7FC11D}">
      <dsp:nvSpPr>
        <dsp:cNvPr id="0" name=""/>
        <dsp:cNvSpPr/>
      </dsp:nvSpPr>
      <dsp:spPr>
        <a:xfrm>
          <a:off x="4563121" y="3353"/>
          <a:ext cx="1855840" cy="138534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Regionally accredited private colleges &amp; universities may submit an alternative proposal or objection to DFC</a:t>
          </a:r>
          <a:endParaRPr lang="en-US" sz="1400" kern="1200" dirty="0"/>
        </a:p>
      </dsp:txBody>
      <dsp:txXfrm>
        <a:off x="4595581" y="35813"/>
        <a:ext cx="1790920" cy="1352886"/>
      </dsp:txXfrm>
    </dsp:sp>
    <dsp:sp modelId="{4ED2B375-C79D-4ECC-B2ED-A34CEA319DE4}">
      <dsp:nvSpPr>
        <dsp:cNvPr id="0" name=""/>
        <dsp:cNvSpPr/>
      </dsp:nvSpPr>
      <dsp:spPr>
        <a:xfrm>
          <a:off x="4563121" y="1388699"/>
          <a:ext cx="1855840" cy="59569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lvl="0" algn="l" defTabSz="1555750">
            <a:lnSpc>
              <a:spcPct val="90000"/>
            </a:lnSpc>
            <a:spcBef>
              <a:spcPct val="0"/>
            </a:spcBef>
            <a:spcAft>
              <a:spcPct val="35000"/>
            </a:spcAft>
          </a:pPr>
          <a:r>
            <a:rPr lang="en-US" sz="3500" kern="1200" dirty="0" smtClean="0"/>
            <a:t>Step 3</a:t>
          </a:r>
          <a:endParaRPr lang="en-US" sz="3500" kern="1200" dirty="0"/>
        </a:p>
      </dsp:txBody>
      <dsp:txXfrm>
        <a:off x="4563121" y="1388699"/>
        <a:ext cx="1306930" cy="595698"/>
      </dsp:txXfrm>
    </dsp:sp>
    <dsp:sp modelId="{0BD8F0AC-E3E7-471C-9DC0-49F2A2EB6337}">
      <dsp:nvSpPr>
        <dsp:cNvPr id="0" name=""/>
        <dsp:cNvSpPr/>
      </dsp:nvSpPr>
      <dsp:spPr>
        <a:xfrm>
          <a:off x="5922550" y="1483321"/>
          <a:ext cx="649544" cy="64954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975F50-EA3E-4CC9-B7CB-D988496721C0}">
      <dsp:nvSpPr>
        <dsp:cNvPr id="0" name=""/>
        <dsp:cNvSpPr/>
      </dsp:nvSpPr>
      <dsp:spPr>
        <a:xfrm>
          <a:off x="6733015" y="3353"/>
          <a:ext cx="1855840" cy="138534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FCS institution submits baccalaureate proposal</a:t>
          </a:r>
          <a:endParaRPr lang="en-US" sz="1300" kern="1200" dirty="0"/>
        </a:p>
        <a:p>
          <a:pPr marL="114300" lvl="1" indent="-114300" algn="l" defTabSz="577850">
            <a:lnSpc>
              <a:spcPct val="90000"/>
            </a:lnSpc>
            <a:spcBef>
              <a:spcPct val="0"/>
            </a:spcBef>
            <a:spcAft>
              <a:spcPct val="15000"/>
            </a:spcAft>
            <a:buChar char="••"/>
          </a:pPr>
          <a:r>
            <a:rPr lang="en-US" sz="1300" kern="1200" dirty="0" smtClean="0"/>
            <a:t>DFC conducts review of proposal</a:t>
          </a:r>
          <a:endParaRPr lang="en-US" sz="1300" kern="1200" dirty="0"/>
        </a:p>
      </dsp:txBody>
      <dsp:txXfrm>
        <a:off x="6765475" y="35813"/>
        <a:ext cx="1790920" cy="1352886"/>
      </dsp:txXfrm>
    </dsp:sp>
    <dsp:sp modelId="{1613EE85-0C28-4D96-9F76-624462A224E9}">
      <dsp:nvSpPr>
        <dsp:cNvPr id="0" name=""/>
        <dsp:cNvSpPr/>
      </dsp:nvSpPr>
      <dsp:spPr>
        <a:xfrm>
          <a:off x="6733015" y="1388699"/>
          <a:ext cx="1855840" cy="59569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lvl="0" algn="l" defTabSz="1555750">
            <a:lnSpc>
              <a:spcPct val="90000"/>
            </a:lnSpc>
            <a:spcBef>
              <a:spcPct val="0"/>
            </a:spcBef>
            <a:spcAft>
              <a:spcPct val="35000"/>
            </a:spcAft>
          </a:pPr>
          <a:r>
            <a:rPr lang="en-US" sz="3500" kern="1200" dirty="0" smtClean="0"/>
            <a:t>Step 4</a:t>
          </a:r>
          <a:endParaRPr lang="en-US" sz="3500" kern="1200" dirty="0"/>
        </a:p>
      </dsp:txBody>
      <dsp:txXfrm>
        <a:off x="6733015" y="1388699"/>
        <a:ext cx="1306930" cy="595698"/>
      </dsp:txXfrm>
    </dsp:sp>
    <dsp:sp modelId="{1DDDB6AB-9CCB-4FB7-A50C-A889035F662C}">
      <dsp:nvSpPr>
        <dsp:cNvPr id="0" name=""/>
        <dsp:cNvSpPr/>
      </dsp:nvSpPr>
      <dsp:spPr>
        <a:xfrm>
          <a:off x="8092444" y="1483321"/>
          <a:ext cx="649544" cy="64954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4477AA-F000-4DC3-9420-9ECE9E54DA8E}">
      <dsp:nvSpPr>
        <dsp:cNvPr id="0" name=""/>
        <dsp:cNvSpPr/>
      </dsp:nvSpPr>
      <dsp:spPr>
        <a:xfrm>
          <a:off x="178611" y="2292028"/>
          <a:ext cx="1855840" cy="138534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 Review provided to colleges indicating any deficiencies</a:t>
          </a:r>
          <a:endParaRPr lang="en-US" sz="1100" kern="1200" dirty="0"/>
        </a:p>
        <a:p>
          <a:pPr marL="57150" lvl="1" indent="-57150" algn="l" defTabSz="488950">
            <a:lnSpc>
              <a:spcPct val="90000"/>
            </a:lnSpc>
            <a:spcBef>
              <a:spcPct val="0"/>
            </a:spcBef>
            <a:spcAft>
              <a:spcPct val="15000"/>
            </a:spcAft>
            <a:buChar char="••"/>
          </a:pPr>
          <a:r>
            <a:rPr lang="en-US" sz="1100" kern="1200" dirty="0" smtClean="0"/>
            <a:t> College addresses deficiencies and returns completed proposal</a:t>
          </a:r>
          <a:endParaRPr lang="en-US" sz="1100" kern="1200" dirty="0"/>
        </a:p>
        <a:p>
          <a:pPr marL="57150" lvl="1" indent="-57150" algn="l" defTabSz="488950">
            <a:lnSpc>
              <a:spcPct val="90000"/>
            </a:lnSpc>
            <a:spcBef>
              <a:spcPct val="0"/>
            </a:spcBef>
            <a:spcAft>
              <a:spcPct val="15000"/>
            </a:spcAft>
            <a:buChar char="••"/>
          </a:pPr>
          <a:r>
            <a:rPr lang="en-US" sz="1100" kern="1200" dirty="0" smtClean="0"/>
            <a:t> DFC provides completed proposal to Education Commissioner</a:t>
          </a:r>
          <a:endParaRPr lang="en-US" sz="1100" kern="1200" dirty="0"/>
        </a:p>
      </dsp:txBody>
      <dsp:txXfrm>
        <a:off x="211071" y="2324488"/>
        <a:ext cx="1790920" cy="1352886"/>
      </dsp:txXfrm>
    </dsp:sp>
    <dsp:sp modelId="{49E167F9-B1A6-4957-91E7-F42A4ED8F506}">
      <dsp:nvSpPr>
        <dsp:cNvPr id="0" name=""/>
        <dsp:cNvSpPr/>
      </dsp:nvSpPr>
      <dsp:spPr>
        <a:xfrm>
          <a:off x="178611" y="3703806"/>
          <a:ext cx="1855840" cy="59569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lvl="0" algn="l" defTabSz="1555750">
            <a:lnSpc>
              <a:spcPct val="90000"/>
            </a:lnSpc>
            <a:spcBef>
              <a:spcPct val="0"/>
            </a:spcBef>
            <a:spcAft>
              <a:spcPct val="35000"/>
            </a:spcAft>
          </a:pPr>
          <a:r>
            <a:rPr lang="en-US" sz="3500" kern="1200" dirty="0" smtClean="0"/>
            <a:t>Step 5</a:t>
          </a:r>
          <a:endParaRPr lang="en-US" sz="3500" kern="1200" dirty="0"/>
        </a:p>
      </dsp:txBody>
      <dsp:txXfrm>
        <a:off x="178611" y="3703806"/>
        <a:ext cx="1306930" cy="595698"/>
      </dsp:txXfrm>
    </dsp:sp>
    <dsp:sp modelId="{3E733EB6-BF6B-4D48-A94C-BB11A75B4CA0}">
      <dsp:nvSpPr>
        <dsp:cNvPr id="0" name=""/>
        <dsp:cNvSpPr/>
      </dsp:nvSpPr>
      <dsp:spPr>
        <a:xfrm>
          <a:off x="1711262" y="3834625"/>
          <a:ext cx="649544" cy="64954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2A021E-5C4B-45F1-A4DF-6137A924BB9C}">
      <dsp:nvSpPr>
        <dsp:cNvPr id="0" name=""/>
        <dsp:cNvSpPr/>
      </dsp:nvSpPr>
      <dsp:spPr>
        <a:xfrm>
          <a:off x="2437641" y="2364662"/>
          <a:ext cx="1855840" cy="138534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Education Commissioner makes recommendation to State Board of Education</a:t>
          </a:r>
          <a:endParaRPr lang="en-US" sz="1200" kern="1200" dirty="0"/>
        </a:p>
        <a:p>
          <a:pPr marL="114300" lvl="1" indent="-114300" algn="l" defTabSz="533400">
            <a:lnSpc>
              <a:spcPct val="90000"/>
            </a:lnSpc>
            <a:spcBef>
              <a:spcPct val="0"/>
            </a:spcBef>
            <a:spcAft>
              <a:spcPct val="15000"/>
            </a:spcAft>
            <a:buChar char="••"/>
          </a:pPr>
          <a:r>
            <a:rPr lang="en-US" sz="1200" kern="1200" dirty="0" smtClean="0"/>
            <a:t>DFC provides all related materials to SBOE for consideration. </a:t>
          </a:r>
          <a:endParaRPr lang="en-US" sz="1200" kern="1200" dirty="0"/>
        </a:p>
      </dsp:txBody>
      <dsp:txXfrm>
        <a:off x="2470101" y="2397122"/>
        <a:ext cx="1790920" cy="1352886"/>
      </dsp:txXfrm>
    </dsp:sp>
    <dsp:sp modelId="{D5E68C57-BF5D-4F22-B5EE-0208F234622C}">
      <dsp:nvSpPr>
        <dsp:cNvPr id="0" name=""/>
        <dsp:cNvSpPr/>
      </dsp:nvSpPr>
      <dsp:spPr>
        <a:xfrm>
          <a:off x="2437660" y="3703526"/>
          <a:ext cx="1855840" cy="59569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lvl="0" algn="l" defTabSz="1555750">
            <a:lnSpc>
              <a:spcPct val="90000"/>
            </a:lnSpc>
            <a:spcBef>
              <a:spcPct val="0"/>
            </a:spcBef>
            <a:spcAft>
              <a:spcPct val="35000"/>
            </a:spcAft>
          </a:pPr>
          <a:r>
            <a:rPr lang="en-US" sz="3500" kern="1200" dirty="0" smtClean="0"/>
            <a:t>Step 6</a:t>
          </a:r>
          <a:endParaRPr lang="en-US" sz="3500" kern="1200" dirty="0"/>
        </a:p>
      </dsp:txBody>
      <dsp:txXfrm>
        <a:off x="2437660" y="3703526"/>
        <a:ext cx="1306930" cy="595698"/>
      </dsp:txXfrm>
    </dsp:sp>
    <dsp:sp modelId="{970AFDAE-866D-469B-B2A4-88528A3D8DCD}">
      <dsp:nvSpPr>
        <dsp:cNvPr id="0" name=""/>
        <dsp:cNvSpPr/>
      </dsp:nvSpPr>
      <dsp:spPr>
        <a:xfrm>
          <a:off x="3833115" y="3834625"/>
          <a:ext cx="649544" cy="64954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972B41-6F22-4203-80EA-534FDC31AA71}">
      <dsp:nvSpPr>
        <dsp:cNvPr id="0" name=""/>
        <dsp:cNvSpPr/>
      </dsp:nvSpPr>
      <dsp:spPr>
        <a:xfrm>
          <a:off x="4586527" y="2364662"/>
          <a:ext cx="1855840" cy="138534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College must obtain Level II accreditation from SACSCOC prior to offering its first baccalaureate degree program</a:t>
          </a:r>
          <a:endParaRPr lang="en-US" sz="1200" kern="1200"/>
        </a:p>
      </dsp:txBody>
      <dsp:txXfrm>
        <a:off x="4618987" y="2397122"/>
        <a:ext cx="1790920" cy="1352886"/>
      </dsp:txXfrm>
    </dsp:sp>
    <dsp:sp modelId="{2CB9D387-D4D0-4B34-803E-6AB9FD9F42BE}">
      <dsp:nvSpPr>
        <dsp:cNvPr id="0" name=""/>
        <dsp:cNvSpPr/>
      </dsp:nvSpPr>
      <dsp:spPr>
        <a:xfrm>
          <a:off x="4586527" y="3703526"/>
          <a:ext cx="1855840" cy="59569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lvl="0" algn="l" defTabSz="1555750">
            <a:lnSpc>
              <a:spcPct val="90000"/>
            </a:lnSpc>
            <a:spcBef>
              <a:spcPct val="0"/>
            </a:spcBef>
            <a:spcAft>
              <a:spcPct val="35000"/>
            </a:spcAft>
          </a:pPr>
          <a:r>
            <a:rPr lang="en-US" sz="3500" kern="1200" dirty="0" smtClean="0"/>
            <a:t>Step 7</a:t>
          </a:r>
          <a:endParaRPr lang="en-US" sz="3500" kern="1200" dirty="0"/>
        </a:p>
      </dsp:txBody>
      <dsp:txXfrm>
        <a:off x="4586527" y="3703526"/>
        <a:ext cx="1306930" cy="595698"/>
      </dsp:txXfrm>
    </dsp:sp>
    <dsp:sp modelId="{3D6886EF-CF63-44A7-A4F5-4D9D0E0CEF3D}">
      <dsp:nvSpPr>
        <dsp:cNvPr id="0" name=""/>
        <dsp:cNvSpPr/>
      </dsp:nvSpPr>
      <dsp:spPr>
        <a:xfrm>
          <a:off x="7258494" y="3331950"/>
          <a:ext cx="649544" cy="649544"/>
        </a:xfrm>
        <a:prstGeom prst="ellipse">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hangingPunct="1">
              <a:defRPr sz="1200"/>
            </a:lvl1pPr>
          </a:lstStyle>
          <a:p>
            <a:pPr>
              <a:defRPr/>
            </a:pPr>
            <a:fld id="{DBD233EE-9B96-4BBD-88EF-6F98F9779DB4}" type="datetimeFigureOut">
              <a:rPr lang="en-US"/>
              <a:pPr>
                <a:defRPr/>
              </a:pPr>
              <a:t>1/11/2018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hangingPunct="1">
              <a:defRPr sz="1200"/>
            </a:lvl1pPr>
          </a:lstStyle>
          <a:p>
            <a:pPr>
              <a:defRPr/>
            </a:pPr>
            <a:fld id="{68199751-8E98-4207-9690-D89C7D56AAE9}" type="slidenum">
              <a:rPr lang="en-US"/>
              <a:pPr>
                <a:defRPr/>
              </a:pPr>
              <a:t>‹#›</a:t>
            </a:fld>
            <a:endParaRPr lang="en-US"/>
          </a:p>
        </p:txBody>
      </p:sp>
    </p:spTree>
    <p:extLst>
      <p:ext uri="{BB962C8B-B14F-4D97-AF65-F5344CB8AC3E}">
        <p14:creationId xmlns:p14="http://schemas.microsoft.com/office/powerpoint/2010/main" val="3142133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ldoe.org/schools/higher-ed/fl-college-syste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lmsresources.labormarketinfo.com/maps/flwb_map.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199751-8E98-4207-9690-D89C7D56AAE9}" type="slidenum">
              <a:rPr lang="en-US" smtClean="0"/>
              <a:pPr>
                <a:defRPr/>
              </a:pPr>
              <a:t>1</a:t>
            </a:fld>
            <a:endParaRPr lang="en-US"/>
          </a:p>
        </p:txBody>
      </p:sp>
    </p:spTree>
    <p:extLst>
      <p:ext uri="{BB962C8B-B14F-4D97-AF65-F5344CB8AC3E}">
        <p14:creationId xmlns:p14="http://schemas.microsoft.com/office/powerpoint/2010/main" val="2623666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Karinda</a:t>
            </a:r>
          </a:p>
          <a:p>
            <a:endParaRPr lang="en-US" dirty="0" smtClean="0"/>
          </a:p>
          <a:p>
            <a:r>
              <a:rPr lang="en-US" dirty="0" smtClean="0"/>
              <a:t>Slightly less than half of</a:t>
            </a:r>
            <a:r>
              <a:rPr lang="en-US" baseline="0" dirty="0" smtClean="0"/>
              <a:t> enrolled baccalaureate students are PELL eligible which highlights the opportunities for access to affordable higher education.  In addition to PELL, colleges use a variety of scholarships and other options including the $10K degree to assist students with reaching their dreams.</a:t>
            </a:r>
            <a:endParaRPr lang="en-US" dirty="0"/>
          </a:p>
        </p:txBody>
      </p:sp>
      <p:sp>
        <p:nvSpPr>
          <p:cNvPr id="4" name="Slide Number Placeholder 3"/>
          <p:cNvSpPr>
            <a:spLocks noGrp="1"/>
          </p:cNvSpPr>
          <p:nvPr>
            <p:ph type="sldNum" sz="quarter" idx="10"/>
          </p:nvPr>
        </p:nvSpPr>
        <p:spPr/>
        <p:txBody>
          <a:bodyPr/>
          <a:lstStyle/>
          <a:p>
            <a:pPr>
              <a:defRPr/>
            </a:pPr>
            <a:fld id="{68199751-8E98-4207-9690-D89C7D56AAE9}" type="slidenum">
              <a:rPr lang="en-US" smtClean="0"/>
              <a:pPr>
                <a:defRPr/>
              </a:pPr>
              <a:t>10</a:t>
            </a:fld>
            <a:endParaRPr lang="en-US"/>
          </a:p>
        </p:txBody>
      </p:sp>
    </p:spTree>
    <p:extLst>
      <p:ext uri="{BB962C8B-B14F-4D97-AF65-F5344CB8AC3E}">
        <p14:creationId xmlns:p14="http://schemas.microsoft.com/office/powerpoint/2010/main" val="4204936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Karinda</a:t>
            </a:r>
          </a:p>
          <a:p>
            <a:endParaRPr lang="en-US" dirty="0" smtClean="0"/>
          </a:p>
          <a:p>
            <a:r>
              <a:rPr lang="en-US" dirty="0" smtClean="0"/>
              <a:t>Over 90 percent of baccalaureate</a:t>
            </a:r>
            <a:r>
              <a:rPr lang="en-US" baseline="0" dirty="0" smtClean="0"/>
              <a:t> graduates were employed the year following graduation.  As the number of graduates rose over the past three years, the number of employed graduates also rose.  </a:t>
            </a:r>
            <a:endParaRPr lang="en-US" dirty="0"/>
          </a:p>
        </p:txBody>
      </p:sp>
      <p:sp>
        <p:nvSpPr>
          <p:cNvPr id="4" name="Slide Number Placeholder 3"/>
          <p:cNvSpPr>
            <a:spLocks noGrp="1"/>
          </p:cNvSpPr>
          <p:nvPr>
            <p:ph type="sldNum" sz="quarter" idx="10"/>
          </p:nvPr>
        </p:nvSpPr>
        <p:spPr/>
        <p:txBody>
          <a:bodyPr/>
          <a:lstStyle/>
          <a:p>
            <a:pPr>
              <a:defRPr/>
            </a:pPr>
            <a:fld id="{68199751-8E98-4207-9690-D89C7D56AAE9}" type="slidenum">
              <a:rPr lang="en-US" smtClean="0"/>
              <a:pPr>
                <a:defRPr/>
              </a:pPr>
              <a:t>11</a:t>
            </a:fld>
            <a:endParaRPr lang="en-US"/>
          </a:p>
        </p:txBody>
      </p:sp>
    </p:spTree>
    <p:extLst>
      <p:ext uri="{BB962C8B-B14F-4D97-AF65-F5344CB8AC3E}">
        <p14:creationId xmlns:p14="http://schemas.microsoft.com/office/powerpoint/2010/main" val="322614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Karinda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Baccalaureate graduate earnings continued</a:t>
            </a:r>
            <a:r>
              <a:rPr lang="en-US" altLang="en-US" baseline="0" dirty="0" smtClean="0"/>
              <a:t> to rise one, two and three years following graduation. </a:t>
            </a:r>
            <a:r>
              <a:rPr lang="en-US" baseline="0" dirty="0" smtClean="0"/>
              <a:t>The workforce baccalaureate degrees offered by the FCS have evidence of workforce demand with average earnings of $52,768 one year after graduation. </a:t>
            </a:r>
          </a:p>
          <a:p>
            <a:endParaRPr lang="en-US" altLang="en-US" dirty="0"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CE719FD-2BF4-4255-95E3-A121D3150FDE}" type="slidenum">
              <a:rPr lang="en-US" altLang="en-US" smtClean="0"/>
              <a:pPr/>
              <a:t>12</a:t>
            </a:fld>
            <a:endParaRPr lang="en-US" altLang="en-US" smtClean="0"/>
          </a:p>
        </p:txBody>
      </p:sp>
    </p:spTree>
    <p:extLst>
      <p:ext uri="{BB962C8B-B14F-4D97-AF65-F5344CB8AC3E}">
        <p14:creationId xmlns:p14="http://schemas.microsoft.com/office/powerpoint/2010/main" val="1136739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199751-8E98-4207-9690-D89C7D56AAE9}" type="slidenum">
              <a:rPr lang="en-US" smtClean="0"/>
              <a:pPr>
                <a:defRPr/>
              </a:pPr>
              <a:t>13</a:t>
            </a:fld>
            <a:endParaRPr lang="en-US"/>
          </a:p>
        </p:txBody>
      </p:sp>
    </p:spTree>
    <p:extLst>
      <p:ext uri="{BB962C8B-B14F-4D97-AF65-F5344CB8AC3E}">
        <p14:creationId xmlns:p14="http://schemas.microsoft.com/office/powerpoint/2010/main" val="308583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Successful baccalaureate proposals begin with the APPRiSe system by providing notice to other higher education institutions. </a:t>
            </a:r>
            <a:r>
              <a:rPr lang="en-US" altLang="en-US" u="sng" dirty="0" smtClean="0"/>
              <a:t>A</a:t>
            </a:r>
            <a:r>
              <a:rPr lang="en-US" altLang="en-US" dirty="0" smtClean="0"/>
              <a:t>cademic </a:t>
            </a:r>
            <a:r>
              <a:rPr lang="en-US" altLang="en-US" u="sng" dirty="0" smtClean="0"/>
              <a:t>P</a:t>
            </a:r>
            <a:r>
              <a:rPr lang="en-US" altLang="en-US" dirty="0" smtClean="0"/>
              <a:t>rogram </a:t>
            </a:r>
            <a:r>
              <a:rPr lang="en-US" altLang="en-US" u="sng" dirty="0" smtClean="0"/>
              <a:t>P</a:t>
            </a:r>
            <a:r>
              <a:rPr lang="en-US" altLang="en-US" dirty="0" smtClean="0"/>
              <a:t>re-Proposal </a:t>
            </a:r>
            <a:r>
              <a:rPr lang="en-US" altLang="en-US" u="sng" dirty="0" smtClean="0"/>
              <a:t>R</a:t>
            </a:r>
            <a:r>
              <a:rPr lang="en-US" altLang="en-US" dirty="0" smtClean="0"/>
              <a:t>ecogn</a:t>
            </a:r>
            <a:r>
              <a:rPr lang="en-US" altLang="en-US" u="sng" dirty="0" smtClean="0"/>
              <a:t>i</a:t>
            </a:r>
            <a:r>
              <a:rPr lang="en-US" altLang="en-US" dirty="0" smtClean="0"/>
              <a:t>tion </a:t>
            </a:r>
            <a:r>
              <a:rPr lang="en-US" altLang="en-US" u="sng" dirty="0" smtClean="0"/>
              <a:t>S</a:t>
            </a:r>
            <a:r>
              <a:rPr lang="en-US" altLang="en-US" dirty="0" smtClean="0"/>
              <a:t>yst</a:t>
            </a:r>
            <a:r>
              <a:rPr lang="en-US" altLang="en-US" u="sng" dirty="0" smtClean="0"/>
              <a:t>e</a:t>
            </a:r>
            <a:r>
              <a:rPr lang="en-US" altLang="en-US" dirty="0" smtClean="0"/>
              <a:t>m is a web-based notification system used by the Florida College System and the State University System to provide advance notice to both systems of plans to develop a new baccalaureate degree program.</a:t>
            </a:r>
          </a:p>
          <a:p>
            <a:r>
              <a:rPr lang="en-US" altLang="en-US" dirty="0" smtClean="0"/>
              <a:t>Since 2015, all approved</a:t>
            </a:r>
            <a:r>
              <a:rPr lang="en-US" altLang="en-US" baseline="0" dirty="0" smtClean="0"/>
              <a:t> baccalaureate proposals have been for $10,000 degrees. One of th</a:t>
            </a:r>
            <a:r>
              <a:rPr lang="en-US" altLang="en-US" dirty="0" smtClean="0"/>
              <a:t>e most important aspects of developing a baccalaureate proposal is to adequately address the workforce gap. In addition to collaborating with local state</a:t>
            </a:r>
            <a:r>
              <a:rPr lang="en-US" altLang="en-US" baseline="0" dirty="0" smtClean="0"/>
              <a:t> universities, successful baccalaureate proposals have been supported by local employers and industries.  In addition to providing letters of support, employers offered internships and other engagement opportunities for students.  </a:t>
            </a:r>
            <a:endParaRPr lang="en-US" altLang="en-US" dirty="0" smtClean="0"/>
          </a:p>
          <a:p>
            <a:endParaRPr lang="en-US" altLang="en-US" dirty="0"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1EECBBB-4828-4EDE-9E98-913B3CD2EDB9}" type="slidenum">
              <a:rPr lang="en-US" altLang="en-US" smtClean="0"/>
              <a:pPr/>
              <a:t>2</a:t>
            </a:fld>
            <a:endParaRPr lang="en-US" altLang="en-US" smtClean="0"/>
          </a:p>
        </p:txBody>
      </p:sp>
    </p:spTree>
    <p:extLst>
      <p:ext uri="{BB962C8B-B14F-4D97-AF65-F5344CB8AC3E}">
        <p14:creationId xmlns:p14="http://schemas.microsoft.com/office/powerpoint/2010/main" val="406985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a:t>
            </a:r>
          </a:p>
          <a:p>
            <a:endParaRPr lang="en-US" dirty="0" smtClean="0"/>
          </a:p>
          <a:p>
            <a:r>
              <a:rPr lang="en-US" dirty="0" smtClean="0"/>
              <a:t>Workforce data</a:t>
            </a:r>
            <a:r>
              <a:rPr lang="en-US" baseline="0" dirty="0" smtClean="0"/>
              <a:t> plays an integral role in the approval process for Florida College System baccalaureate degrees. Ensuring students are enrolled in programs that will lead to employment in rewarding careers is a priority for the FCS. </a:t>
            </a:r>
          </a:p>
          <a:p>
            <a:endParaRPr lang="en-US" baseline="0" dirty="0" smtClean="0"/>
          </a:p>
          <a:p>
            <a:r>
              <a:rPr lang="en-US" baseline="0" dirty="0" smtClean="0"/>
              <a:t>How is this data used to inform approval of baccalaureate programs? There are multiple steps during the approval process at which workforce data is reviewed. When a college submits a Notice of Intent to begin a new baccalaureate program, Division staff review the workforce demand by first determining the Standard Occupational Codes (SOC) that align to the selected Classification of Instructional Program or CIP. Once this information is collected, the State Colleges Projection Portal for the specific college is analyzed. The Portal includes employment projection data supplied by the Department of Economic Opportunity for each SOC code aligned to the CIP, wage date and education level requirements and is updated every year. Division staff also review the current supply data for the specific program to determine if other institutions are meeting the need in the college service region. The workforce data will again be reviewed when the baccalaureate proposal is submitted. Additionally, the proposal provides colleges the opportunity to share any additional employer supported data that would validate the need for the program.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4DDD182-EEAC-45B2-9C46-CA22C7E8A927}" type="slidenum">
              <a:rPr lang="en-US" smtClean="0"/>
              <a:pPr>
                <a:defRPr/>
              </a:pPr>
              <a:t>3</a:t>
            </a:fld>
            <a:endParaRPr lang="en-US" dirty="0"/>
          </a:p>
        </p:txBody>
      </p:sp>
    </p:spTree>
    <p:extLst>
      <p:ext uri="{BB962C8B-B14F-4D97-AF65-F5344CB8AC3E}">
        <p14:creationId xmlns:p14="http://schemas.microsoft.com/office/powerpoint/2010/main" val="233706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Amy</a:t>
            </a:r>
          </a:p>
          <a:p>
            <a:endParaRPr lang="en-US" altLang="en-US" dirty="0" smtClean="0"/>
          </a:p>
          <a:p>
            <a:r>
              <a:rPr lang="en-US" altLang="en-US" dirty="0" smtClean="0"/>
              <a:t>To ease the review of workforce data for FCS institutions an</a:t>
            </a:r>
            <a:r>
              <a:rPr lang="en-US" altLang="en-US" baseline="0" dirty="0" smtClean="0"/>
              <a:t>d a</a:t>
            </a:r>
            <a:r>
              <a:rPr lang="en-US" altLang="en-US" dirty="0" smtClean="0"/>
              <a:t>t the request of the </a:t>
            </a:r>
            <a:r>
              <a:rPr lang="en-US" altLang="en-US" dirty="0" smtClean="0">
                <a:hlinkClick r:id="rId3"/>
              </a:rPr>
              <a:t>Division of Florida Colleges</a:t>
            </a:r>
            <a:r>
              <a:rPr lang="en-US" altLang="en-US" dirty="0" smtClean="0"/>
              <a:t>, the Department of Economic Opportunity, Bureau of Labor Market Statistics produced special editions of industry and occupational projections for use in planning Florida College programs. </a:t>
            </a:r>
          </a:p>
          <a:p>
            <a:endParaRPr lang="en-US" altLang="en-US" dirty="0" smtClean="0"/>
          </a:p>
          <a:p>
            <a:r>
              <a:rPr lang="en-US" altLang="en-US" dirty="0" smtClean="0"/>
              <a:t>While most of the Florida Colleges match the </a:t>
            </a:r>
            <a:r>
              <a:rPr lang="en-US" altLang="en-US" dirty="0" smtClean="0">
                <a:hlinkClick r:id="rId4"/>
              </a:rPr>
              <a:t>24 Workforce Development Areas</a:t>
            </a:r>
            <a:r>
              <a:rPr lang="en-US" altLang="en-US" dirty="0" smtClean="0"/>
              <a:t> used in Florida’s Workforce System, Workforce Development Areas 8 (CareerSource Northeast Florida) and 12 (CareerSource Central Florida) required a reallocation of industry and occupational projections data to conform to Florida College geographies.  These included custom projections tables for St. Johns River State College, Florida State College at Jacksonville, Lake-Sumter State College, Valencia College, and Seminole State College of Florida. </a:t>
            </a:r>
          </a:p>
          <a:p>
            <a:endParaRPr lang="en-US" altLang="en-US" dirty="0" smtClean="0"/>
          </a:p>
          <a:p>
            <a:r>
              <a:rPr lang="en-US" altLang="en-US" dirty="0" smtClean="0"/>
              <a:t>The</a:t>
            </a:r>
            <a:r>
              <a:rPr lang="en-US" altLang="en-US" baseline="0" dirty="0" smtClean="0"/>
              <a:t> information is based on employer surveys conducted annually by DEO including the Quarterly Census of Employment Wages, which are combined to produce projections in the portal. </a:t>
            </a:r>
            <a:r>
              <a:rPr lang="en-US" sz="1200" b="0" i="0" kern="1200" dirty="0" smtClean="0">
                <a:solidFill>
                  <a:schemeClr val="tx1"/>
                </a:solidFill>
                <a:effectLst/>
                <a:latin typeface="+mn-lt"/>
                <a:ea typeface="+mn-ea"/>
                <a:cs typeface="+mn-cs"/>
              </a:rPr>
              <a:t>The Quarterly Census of Employment and Wages (QCEW) program collects the number of employers or reporting units, monthly employment, average employment, total wages, and average wages by the North American Industry Classification System (NAICS). The count covers 98% of U.S. jobs available by industry at the county, Metropolitan Statistical Areas, state and national levels; by major industry or by detailed industry categories.</a:t>
            </a:r>
            <a:endParaRPr lang="en-US" altLang="en-US" dirty="0" smtClean="0"/>
          </a:p>
        </p:txBody>
      </p:sp>
      <p:sp>
        <p:nvSpPr>
          <p:cNvPr id="4" name="Slide Number Placeholder 3"/>
          <p:cNvSpPr>
            <a:spLocks noGrp="1"/>
          </p:cNvSpPr>
          <p:nvPr>
            <p:ph type="sldNum" sz="quarter" idx="10"/>
          </p:nvPr>
        </p:nvSpPr>
        <p:spPr/>
        <p:txBody>
          <a:bodyPr/>
          <a:lstStyle/>
          <a:p>
            <a:pPr>
              <a:defRPr/>
            </a:pPr>
            <a:fld id="{68199751-8E98-4207-9690-D89C7D56AAE9}" type="slidenum">
              <a:rPr lang="en-US" smtClean="0"/>
              <a:pPr>
                <a:defRPr/>
              </a:pPr>
              <a:t>4</a:t>
            </a:fld>
            <a:endParaRPr lang="en-US"/>
          </a:p>
        </p:txBody>
      </p:sp>
    </p:spTree>
    <p:extLst>
      <p:ext uri="{BB962C8B-B14F-4D97-AF65-F5344CB8AC3E}">
        <p14:creationId xmlns:p14="http://schemas.microsoft.com/office/powerpoint/2010/main" val="216409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xfrm>
            <a:off x="1117600" y="696913"/>
            <a:ext cx="46466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Amy</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There</a:t>
            </a:r>
            <a:r>
              <a:rPr lang="en-US" altLang="en-US" baseline="0" dirty="0" smtClean="0"/>
              <a:t> are approximately 181 baccalaureate programs offered at FCS institutions. The largest programs are in Business, Health Professions, Computer and Information Services. This table provides an overview of the largest programs and associated enrollments. Other programs offered include Education, Public Safety Management,  Aerospace Sciences and Digital Media.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dirty="0" smtClean="0"/>
              <a:t>Of students enrolled in the baccalaureate programs, 79 percent earned an associates degree within the past five years from an FCS institution.</a:t>
            </a:r>
            <a:endParaRPr lang="en-US" altLang="en-US" dirty="0" smtClean="0"/>
          </a:p>
          <a:p>
            <a:pPr eaLnBrk="1" hangingPunct="1">
              <a:spcBef>
                <a:spcPct val="0"/>
              </a:spcBef>
            </a:pPr>
            <a:endParaRPr lang="en-US" altLang="en-US" dirty="0"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1FDA242-B7D6-4B1E-9E15-D7C85DC0AC08}" type="slidenum">
              <a:rPr lang="en-US" altLang="en-US" smtClean="0">
                <a:solidFill>
                  <a:srgbClr val="000000"/>
                </a:solidFill>
              </a:rPr>
              <a:pPr/>
              <a:t>5</a:t>
            </a:fld>
            <a:endParaRPr lang="en-US" altLang="en-US" smtClean="0">
              <a:solidFill>
                <a:srgbClr val="000000"/>
              </a:solidFill>
            </a:endParaRPr>
          </a:p>
        </p:txBody>
      </p:sp>
    </p:spTree>
    <p:extLst>
      <p:ext uri="{BB962C8B-B14F-4D97-AF65-F5344CB8AC3E}">
        <p14:creationId xmlns:p14="http://schemas.microsoft.com/office/powerpoint/2010/main" val="2880619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During the 2013 legislative session, Senate Bill 1076 was passed amending section 1009.26(11), Florida Statutes, to allow Florida College System (FCS) institutions to waiver certain student tuition and fees in order to offer degree programs that do not cost students in excess of $10,000.</a:t>
            </a:r>
          </a:p>
          <a:p>
            <a:endParaRPr lang="en-US" altLang="en-US" dirty="0" smtClean="0"/>
          </a:p>
          <a:p>
            <a:r>
              <a:rPr lang="en-US" altLang="en-US" dirty="0" smtClean="0"/>
              <a:t>Colleges are operationalizing $10K degrees by</a:t>
            </a:r>
            <a:r>
              <a:rPr lang="en-US" altLang="en-US" baseline="0" dirty="0" smtClean="0"/>
              <a:t> providing eligible students with scholarships.  Requirements may include maintaining residency, an earned associates degree, an overall GPA, the annual completion of the FAFSA and completion of the associates and baccalaureate degree within six years of initial enrollment.  </a:t>
            </a:r>
            <a:endParaRPr lang="en-US" altLang="en-US" dirty="0"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D48EB2E-BE66-4070-AE1D-74519919A352}" type="slidenum">
              <a:rPr lang="en-US" altLang="en-US" smtClean="0"/>
              <a:pPr/>
              <a:t>6</a:t>
            </a:fld>
            <a:endParaRPr lang="en-US" altLang="en-US" smtClean="0"/>
          </a:p>
        </p:txBody>
      </p:sp>
    </p:spTree>
    <p:extLst>
      <p:ext uri="{BB962C8B-B14F-4D97-AF65-F5344CB8AC3E}">
        <p14:creationId xmlns:p14="http://schemas.microsoft.com/office/powerpoint/2010/main" val="420732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Karinda</a:t>
            </a:r>
          </a:p>
          <a:p>
            <a:endParaRPr lang="en-US" dirty="0" smtClean="0"/>
          </a:p>
          <a:p>
            <a:r>
              <a:rPr lang="en-US" dirty="0" smtClean="0"/>
              <a:t>The majority</a:t>
            </a:r>
            <a:r>
              <a:rPr lang="en-US" baseline="0" dirty="0" smtClean="0"/>
              <a:t> of enrolled baccalaureate students are white at 52 percent, followed by Hispanic at 21 and Black at 19 percent.</a:t>
            </a:r>
            <a:endParaRPr lang="en-US" dirty="0"/>
          </a:p>
        </p:txBody>
      </p:sp>
      <p:sp>
        <p:nvSpPr>
          <p:cNvPr id="4" name="Slide Number Placeholder 3"/>
          <p:cNvSpPr>
            <a:spLocks noGrp="1"/>
          </p:cNvSpPr>
          <p:nvPr>
            <p:ph type="sldNum" sz="quarter" idx="10"/>
          </p:nvPr>
        </p:nvSpPr>
        <p:spPr/>
        <p:txBody>
          <a:bodyPr/>
          <a:lstStyle/>
          <a:p>
            <a:pPr>
              <a:defRPr/>
            </a:pPr>
            <a:fld id="{68199751-8E98-4207-9690-D89C7D56AAE9}" type="slidenum">
              <a:rPr lang="en-US" smtClean="0"/>
              <a:pPr>
                <a:defRPr/>
              </a:pPr>
              <a:t>7</a:t>
            </a:fld>
            <a:endParaRPr lang="en-US"/>
          </a:p>
        </p:txBody>
      </p:sp>
    </p:spTree>
    <p:extLst>
      <p:ext uri="{BB962C8B-B14F-4D97-AF65-F5344CB8AC3E}">
        <p14:creationId xmlns:p14="http://schemas.microsoft.com/office/powerpoint/2010/main" val="14529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Karinda</a:t>
            </a:r>
          </a:p>
          <a:p>
            <a:endParaRPr lang="en-US" dirty="0" smtClean="0"/>
          </a:p>
          <a:p>
            <a:r>
              <a:rPr lang="en-US" dirty="0" smtClean="0"/>
              <a:t>As of 2016-17, the average of baccalaureate</a:t>
            </a:r>
            <a:r>
              <a:rPr lang="en-US" baseline="0" dirty="0" smtClean="0"/>
              <a:t> students is 33 and the majority, 76 percent, are over 25 years of age.  </a:t>
            </a:r>
            <a:endParaRPr lang="en-US" dirty="0"/>
          </a:p>
        </p:txBody>
      </p:sp>
      <p:sp>
        <p:nvSpPr>
          <p:cNvPr id="4" name="Slide Number Placeholder 3"/>
          <p:cNvSpPr>
            <a:spLocks noGrp="1"/>
          </p:cNvSpPr>
          <p:nvPr>
            <p:ph type="sldNum" sz="quarter" idx="10"/>
          </p:nvPr>
        </p:nvSpPr>
        <p:spPr/>
        <p:txBody>
          <a:bodyPr/>
          <a:lstStyle/>
          <a:p>
            <a:pPr>
              <a:defRPr/>
            </a:pPr>
            <a:fld id="{68199751-8E98-4207-9690-D89C7D56AAE9}" type="slidenum">
              <a:rPr lang="en-US" smtClean="0"/>
              <a:pPr>
                <a:defRPr/>
              </a:pPr>
              <a:t>8</a:t>
            </a:fld>
            <a:endParaRPr lang="en-US"/>
          </a:p>
        </p:txBody>
      </p:sp>
    </p:spTree>
    <p:extLst>
      <p:ext uri="{BB962C8B-B14F-4D97-AF65-F5344CB8AC3E}">
        <p14:creationId xmlns:p14="http://schemas.microsoft.com/office/powerpoint/2010/main" val="373214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Karinda</a:t>
            </a:r>
          </a:p>
          <a:p>
            <a:endParaRPr lang="en-US" dirty="0" smtClean="0"/>
          </a:p>
          <a:p>
            <a:r>
              <a:rPr lang="en-US" dirty="0" smtClean="0"/>
              <a:t>The</a:t>
            </a:r>
            <a:r>
              <a:rPr lang="en-US" baseline="0" dirty="0" smtClean="0"/>
              <a:t> majority of baccalaureate students, approximately 66 percent, are enrolled part-time and 33 percent are enrolled full-time.  Further, </a:t>
            </a:r>
            <a:r>
              <a:rPr lang="en-US" sz="1200" kern="1200" dirty="0" smtClean="0">
                <a:solidFill>
                  <a:schemeClr val="tx1"/>
                </a:solidFill>
                <a:effectLst/>
                <a:latin typeface="+mn-lt"/>
                <a:ea typeface="+mn-ea"/>
                <a:cs typeface="+mn-cs"/>
              </a:rPr>
              <a:t>80 percent of FCS baccalaureate students are employed (PT or FT) while they are enrolled in a baccalaureate program (fall 2016).</a:t>
            </a:r>
            <a:endParaRPr lang="en-US" dirty="0"/>
          </a:p>
        </p:txBody>
      </p:sp>
      <p:sp>
        <p:nvSpPr>
          <p:cNvPr id="4" name="Slide Number Placeholder 3"/>
          <p:cNvSpPr>
            <a:spLocks noGrp="1"/>
          </p:cNvSpPr>
          <p:nvPr>
            <p:ph type="sldNum" sz="quarter" idx="10"/>
          </p:nvPr>
        </p:nvSpPr>
        <p:spPr/>
        <p:txBody>
          <a:bodyPr/>
          <a:lstStyle/>
          <a:p>
            <a:pPr>
              <a:defRPr/>
            </a:pPr>
            <a:fld id="{68199751-8E98-4207-9690-D89C7D56AAE9}" type="slidenum">
              <a:rPr lang="en-US" smtClean="0"/>
              <a:pPr>
                <a:defRPr/>
              </a:pPr>
              <a:t>9</a:t>
            </a:fld>
            <a:endParaRPr lang="en-US"/>
          </a:p>
        </p:txBody>
      </p:sp>
    </p:spTree>
    <p:extLst>
      <p:ext uri="{BB962C8B-B14F-4D97-AF65-F5344CB8AC3E}">
        <p14:creationId xmlns:p14="http://schemas.microsoft.com/office/powerpoint/2010/main" val="1043017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www.facebook.com/EducationFL" TargetMode="Externa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45328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18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24FF3C1-5815-4BC2-8A87-09D93B630F15}" type="datetimeFigureOut">
              <a:rPr lang="en-US"/>
              <a:pPr>
                <a:defRPr/>
              </a:pPr>
              <a:t>1/11/2018</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D9C9F7D-8AFC-49E8-8282-18DBBA999351}" type="slidenum">
              <a:rPr lang="en-US" altLang="en-US"/>
              <a:pPr>
                <a:defRPr/>
              </a:pPr>
              <a:t>‹#›</a:t>
            </a:fld>
            <a:endParaRPr lang="en-US" altLang="en-US"/>
          </a:p>
        </p:txBody>
      </p:sp>
    </p:spTree>
    <p:extLst>
      <p:ext uri="{BB962C8B-B14F-4D97-AF65-F5344CB8AC3E}">
        <p14:creationId xmlns:p14="http://schemas.microsoft.com/office/powerpoint/2010/main" val="3754303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56C21B1-BDB2-40E0-9942-F571220D8243}" type="datetimeFigureOut">
              <a:rPr lang="en-US"/>
              <a:pPr>
                <a:defRPr/>
              </a:pPr>
              <a:t>1/11/2018</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F68EC45-2136-46E2-8B62-AE6784634912}" type="slidenum">
              <a:rPr lang="en-US" altLang="en-US"/>
              <a:pPr>
                <a:defRPr/>
              </a:pPr>
              <a:t>‹#›</a:t>
            </a:fld>
            <a:endParaRPr lang="en-US" altLang="en-US"/>
          </a:p>
        </p:txBody>
      </p:sp>
    </p:spTree>
    <p:extLst>
      <p:ext uri="{BB962C8B-B14F-4D97-AF65-F5344CB8AC3E}">
        <p14:creationId xmlns:p14="http://schemas.microsoft.com/office/powerpoint/2010/main" val="564882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2D1790D-4E28-4DC7-9D5A-9294549102CC}" type="datetimeFigureOut">
              <a:rPr lang="en-US"/>
              <a:pPr>
                <a:defRPr/>
              </a:pPr>
              <a:t>1/11/2018</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E467642-E755-4085-8090-4312AF71E13E}" type="slidenum">
              <a:rPr lang="en-US" altLang="en-US"/>
              <a:pPr>
                <a:defRPr/>
              </a:pPr>
              <a:t>‹#›</a:t>
            </a:fld>
            <a:endParaRPr lang="en-US" altLang="en-US"/>
          </a:p>
        </p:txBody>
      </p:sp>
    </p:spTree>
    <p:extLst>
      <p:ext uri="{BB962C8B-B14F-4D97-AF65-F5344CB8AC3E}">
        <p14:creationId xmlns:p14="http://schemas.microsoft.com/office/powerpoint/2010/main" val="233305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1F8F78C3-48DE-46AC-9749-2166C6E0ECB2}" type="datetimeFigureOut">
              <a:rPr lang="en-US"/>
              <a:pPr>
                <a:defRPr/>
              </a:pPr>
              <a:t>1/11/2018</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ED9DA87-E8C9-4AD7-B8B9-46DE1C95B33E}" type="slidenum">
              <a:rPr lang="en-US" altLang="en-US"/>
              <a:pPr>
                <a:defRPr/>
              </a:pPr>
              <a:t>‹#›</a:t>
            </a:fld>
            <a:endParaRPr lang="en-US" altLang="en-US"/>
          </a:p>
        </p:txBody>
      </p:sp>
    </p:spTree>
    <p:extLst>
      <p:ext uri="{BB962C8B-B14F-4D97-AF65-F5344CB8AC3E}">
        <p14:creationId xmlns:p14="http://schemas.microsoft.com/office/powerpoint/2010/main" val="3587745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56EBAA9-5A12-4B48-9116-E02CB2088B56}" type="datetimeFigureOut">
              <a:rPr lang="en-US"/>
              <a:pPr>
                <a:defRPr/>
              </a:pPr>
              <a:t>1/11/2018</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00FD30B-F721-4A74-8ABB-7F0FC095EF1C}" type="slidenum">
              <a:rPr lang="en-US" altLang="en-US"/>
              <a:pPr>
                <a:defRPr/>
              </a:pPr>
              <a:t>‹#›</a:t>
            </a:fld>
            <a:endParaRPr lang="en-US" altLang="en-US"/>
          </a:p>
        </p:txBody>
      </p:sp>
    </p:spTree>
    <p:extLst>
      <p:ext uri="{BB962C8B-B14F-4D97-AF65-F5344CB8AC3E}">
        <p14:creationId xmlns:p14="http://schemas.microsoft.com/office/powerpoint/2010/main" val="1491998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 name="Group 18"/>
          <p:cNvGrpSpPr>
            <a:grpSpLocks/>
          </p:cNvGrpSpPr>
          <p:nvPr userDrawn="1"/>
        </p:nvGrpSpPr>
        <p:grpSpPr bwMode="auto">
          <a:xfrm>
            <a:off x="3717925" y="5872163"/>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en-US" sz="5400" b="1" smtClean="0">
                <a:solidFill>
                  <a:schemeClr val="bg1"/>
                </a:solidFill>
                <a:cs typeface="Arial" charset="0"/>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7484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8255"/>
            <a:ext cx="9144000" cy="557212"/>
          </a:xfrm>
          <a:solidFill>
            <a:srgbClr val="002060"/>
          </a:solidFill>
        </p:spPr>
        <p:txBody>
          <a:bodyPr/>
          <a:lstStyle>
            <a:lvl1pPr marL="457200">
              <a:defRPr cap="all"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06348"/>
            <a:ext cx="7886700" cy="435475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5173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9037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6993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56499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1419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5708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846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58312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18"/>
              </a:rPr>
              <a:t>www.FLDOE.org</a:t>
            </a:r>
            <a:endParaRPr lang="en-US" sz="1200" b="1" dirty="0" smtClean="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3" y="6324600"/>
            <a:ext cx="47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4465706A-A658-44EC-9015-9A67272A93A6}" type="slidenum">
              <a:rPr lang="en-US" altLang="en-US" sz="1600" smtClean="0">
                <a:solidFill>
                  <a:srgbClr val="7F7F7F"/>
                </a:solidFill>
              </a:rPr>
              <a:pPr eaLnBrk="1" hangingPunct="1">
                <a:defRPr/>
              </a:pPr>
              <a:t>‹#›</a:t>
            </a:fld>
            <a:endParaRPr lang="en-US" altLang="en-US" sz="1600" smtClean="0">
              <a:solidFill>
                <a:srgbClr val="7F7F7F"/>
              </a:solidFill>
            </a:endParaRPr>
          </a:p>
        </p:txBody>
      </p:sp>
    </p:spTree>
  </p:cSld>
  <p:clrMap bg1="lt1" tx1="dk1" bg2="lt2" tx2="dk2" accent1="accent1" accent2="accent2" accent3="accent3" accent4="accent4" accent5="accent5" accent6="accent6" hlink="hlink" folHlink="folHlink"/>
  <p:sldLayoutIdLst>
    <p:sldLayoutId id="2147483767" r:id="rId1"/>
    <p:sldLayoutId id="2147483763" r:id="rId2"/>
    <p:sldLayoutId id="2147483768" r:id="rId3"/>
    <p:sldLayoutId id="2147483769" r:id="rId4"/>
    <p:sldLayoutId id="2147483770" r:id="rId5"/>
    <p:sldLayoutId id="2147483771" r:id="rId6"/>
    <p:sldLayoutId id="2147483772" r:id="rId7"/>
    <p:sldLayoutId id="2147483764" r:id="rId8"/>
    <p:sldLayoutId id="2147483765" r:id="rId9"/>
    <p:sldLayoutId id="2147483766" r:id="rId10"/>
    <p:sldLayoutId id="2147483773" r:id="rId11"/>
    <p:sldLayoutId id="2147483774" r:id="rId12"/>
    <p:sldLayoutId id="2147483775" r:id="rId13"/>
    <p:sldLayoutId id="2147483776" r:id="rId14"/>
    <p:sldLayoutId id="2147483777" r:id="rId15"/>
    <p:sldLayoutId id="2147483778" r:id="rId1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Microsoft_Excel_97-2003_Worksheet4.xls"/></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6.emf"/><Relationship Id="rId4" Type="http://schemas.openxmlformats.org/officeDocument/2006/relationships/oleObject" Target="../embeddings/Microsoft_Excel_97-2003_Worksheet5.xls"/></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Microsoft_Excel_97-2003_Worksheet2.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jpeg"/><Relationship Id="rId5" Type="http://schemas.openxmlformats.org/officeDocument/2006/relationships/image" Target="../media/image23.emf"/><Relationship Id="rId4" Type="http://schemas.openxmlformats.org/officeDocument/2006/relationships/oleObject" Target="../embeddings/Microsoft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82600" y="3201988"/>
            <a:ext cx="8178800" cy="979487"/>
          </a:xfrm>
        </p:spPr>
        <p:txBody>
          <a:bodyPr/>
          <a:lstStyle/>
          <a:p>
            <a:r>
              <a:rPr lang="en-US" altLang="en-US" dirty="0" smtClean="0"/>
              <a:t>FCS Baccalaureate Degrees</a:t>
            </a:r>
            <a:endParaRPr altLang="en-US" dirty="0" smtClean="0"/>
          </a:p>
        </p:txBody>
      </p:sp>
      <p:sp>
        <p:nvSpPr>
          <p:cNvPr id="15363" name="Subtitle 2"/>
          <p:cNvSpPr>
            <a:spLocks noGrp="1"/>
          </p:cNvSpPr>
          <p:nvPr>
            <p:ph type="subTitle" idx="1"/>
          </p:nvPr>
        </p:nvSpPr>
        <p:spPr>
          <a:xfrm>
            <a:off x="482600" y="4384675"/>
            <a:ext cx="8178800" cy="407988"/>
          </a:xfrm>
        </p:spPr>
        <p:txBody>
          <a:bodyPr/>
          <a:lstStyle/>
          <a:p>
            <a:r>
              <a:rPr lang="en-US" altLang="en-US" dirty="0" smtClean="0"/>
              <a:t>Council of Presidents</a:t>
            </a:r>
          </a:p>
        </p:txBody>
      </p:sp>
      <p:sp>
        <p:nvSpPr>
          <p:cNvPr id="4" name="Text Placeholder 3"/>
          <p:cNvSpPr>
            <a:spLocks noGrp="1"/>
          </p:cNvSpPr>
          <p:nvPr>
            <p:ph type="body" sz="quarter" idx="14"/>
          </p:nvPr>
        </p:nvSpPr>
        <p:spPr>
          <a:xfrm>
            <a:off x="3535363" y="4943475"/>
            <a:ext cx="2073275" cy="366713"/>
          </a:xfrm>
        </p:spPr>
        <p:txBody>
          <a:bodyPr>
            <a:normAutofit/>
          </a:bodyPr>
          <a:lstStyle/>
          <a:p>
            <a:pPr>
              <a:defRPr/>
            </a:pPr>
            <a:r>
              <a:rPr lang="en-US" dirty="0" smtClean="0"/>
              <a:t>January 12, 2018</a:t>
            </a:r>
          </a:p>
          <a:p>
            <a:pPr>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Baccalaureate Students by Pell Eligibility</a:t>
            </a:r>
            <a:endParaRPr lang="en-US" dirty="0"/>
          </a:p>
        </p:txBody>
      </p:sp>
      <p:graphicFrame>
        <p:nvGraphicFramePr>
          <p:cNvPr id="4" name="Chart 4"/>
          <p:cNvGraphicFramePr>
            <a:graphicFrameLocks/>
          </p:cNvGraphicFramePr>
          <p:nvPr>
            <p:extLst>
              <p:ext uri="{D42A27DB-BD31-4B8C-83A1-F6EECF244321}">
                <p14:modId xmlns:p14="http://schemas.microsoft.com/office/powerpoint/2010/main" val="3861631815"/>
              </p:ext>
            </p:extLst>
          </p:nvPr>
        </p:nvGraphicFramePr>
        <p:xfrm>
          <a:off x="1930400" y="1658938"/>
          <a:ext cx="5599113" cy="4759325"/>
        </p:xfrm>
        <a:graphic>
          <a:graphicData uri="http://schemas.openxmlformats.org/presentationml/2006/ole">
            <mc:AlternateContent xmlns:mc="http://schemas.openxmlformats.org/markup-compatibility/2006">
              <mc:Choice xmlns:v="urn:schemas-microsoft-com:vml" Requires="v">
                <p:oleObj spid="_x0000_s6166" name="Worksheet" r:id="rId4" imgW="3784562" imgH="3390840" progId="Excel.Sheet.8">
                  <p:embed/>
                </p:oleObj>
              </mc:Choice>
              <mc:Fallback>
                <p:oleObj name="Worksheet" r:id="rId4" imgW="3784562" imgH="3390840" progId="Excel.Sheet.8">
                  <p:embed/>
                  <p:pic>
                    <p:nvPicPr>
                      <p:cNvPr id="0" name=""/>
                      <p:cNvPicPr>
                        <a:picLocks noChangeArrowheads="1"/>
                      </p:cNvPicPr>
                      <p:nvPr/>
                    </p:nvPicPr>
                    <p:blipFill>
                      <a:blip r:embed="rId5"/>
                      <a:srcRect/>
                      <a:stretch>
                        <a:fillRect/>
                      </a:stretch>
                    </p:blipFill>
                    <p:spPr bwMode="auto">
                      <a:xfrm>
                        <a:off x="1930400" y="1658938"/>
                        <a:ext cx="5599113" cy="47593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141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EMPLOYED Baccalaureate GRADUATES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772385629"/>
              </p:ext>
            </p:extLst>
          </p:nvPr>
        </p:nvGraphicFramePr>
        <p:xfrm>
          <a:off x="387458" y="1842546"/>
          <a:ext cx="8127892" cy="466477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387458" y="6261100"/>
            <a:ext cx="8369084" cy="246221"/>
          </a:xfrm>
          <a:prstGeom prst="rect">
            <a:avLst/>
          </a:prstGeom>
        </p:spPr>
        <p:txBody>
          <a:bodyPr wrap="square">
            <a:spAutoFit/>
          </a:bodyPr>
          <a:lstStyle/>
          <a:p>
            <a:r>
              <a:rPr lang="en-US" sz="1000" dirty="0"/>
              <a:t>Source: FETPIP Performance Funding Methodology Excel Data Source for Tableau Dashboard</a:t>
            </a:r>
          </a:p>
        </p:txBody>
      </p:sp>
      <p:sp>
        <p:nvSpPr>
          <p:cNvPr id="12" name="Oval 11"/>
          <p:cNvSpPr/>
          <p:nvPr/>
        </p:nvSpPr>
        <p:spPr>
          <a:xfrm>
            <a:off x="7454685" y="1580826"/>
            <a:ext cx="1565329" cy="14723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90% </a:t>
            </a:r>
            <a:r>
              <a:rPr lang="en-US" sz="1400" dirty="0" smtClean="0"/>
              <a:t>employment rate</a:t>
            </a:r>
            <a:endParaRPr lang="en-US" sz="1400" dirty="0"/>
          </a:p>
        </p:txBody>
      </p:sp>
    </p:spTree>
    <p:extLst>
      <p:ext uri="{BB962C8B-B14F-4D97-AF65-F5344CB8AC3E}">
        <p14:creationId xmlns:p14="http://schemas.microsoft.com/office/powerpoint/2010/main" val="114460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0" y="1466453"/>
            <a:ext cx="7052913" cy="477838"/>
          </a:xfrm>
          <a:solidFill>
            <a:schemeClr val="bg1"/>
          </a:solidFill>
        </p:spPr>
        <p:txBody>
          <a:bodyPr/>
          <a:lstStyle/>
          <a:p>
            <a:r>
              <a:rPr altLang="en-US" sz="2000" dirty="0" smtClean="0">
                <a:solidFill>
                  <a:schemeClr val="tx1"/>
                </a:solidFill>
              </a:rPr>
              <a:t>Annualized Earnings of Baccalaureate Completers</a:t>
            </a:r>
          </a:p>
        </p:txBody>
      </p:sp>
      <p:sp>
        <p:nvSpPr>
          <p:cNvPr id="158723" name="Rectangle 2"/>
          <p:cNvSpPr>
            <a:spLocks noChangeArrowheads="1"/>
          </p:cNvSpPr>
          <p:nvPr/>
        </p:nvSpPr>
        <p:spPr bwMode="auto">
          <a:xfrm>
            <a:off x="0" y="2198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endParaRPr lang="en-US" altLang="en-US" sz="1800"/>
          </a:p>
        </p:txBody>
      </p:sp>
      <p:graphicFrame>
        <p:nvGraphicFramePr>
          <p:cNvPr id="158724" name="Chart 4"/>
          <p:cNvGraphicFramePr>
            <a:graphicFrameLocks/>
          </p:cNvGraphicFramePr>
          <p:nvPr>
            <p:extLst>
              <p:ext uri="{D42A27DB-BD31-4B8C-83A1-F6EECF244321}">
                <p14:modId xmlns:p14="http://schemas.microsoft.com/office/powerpoint/2010/main" val="3906458680"/>
              </p:ext>
            </p:extLst>
          </p:nvPr>
        </p:nvGraphicFramePr>
        <p:xfrm>
          <a:off x="179294" y="2055019"/>
          <a:ext cx="7476565" cy="4363709"/>
        </p:xfrm>
        <a:graphic>
          <a:graphicData uri="http://schemas.openxmlformats.org/presentationml/2006/ole">
            <mc:AlternateContent xmlns:mc="http://schemas.openxmlformats.org/markup-compatibility/2006">
              <mc:Choice xmlns:v="urn:schemas-microsoft-com:vml" Requires="v">
                <p:oleObj spid="_x0000_s4119" name="Worksheet" r:id="rId4" imgW="9290052" imgH="6394500" progId="Excel.Sheet.8">
                  <p:embed/>
                </p:oleObj>
              </mc:Choice>
              <mc:Fallback>
                <p:oleObj name="Worksheet" r:id="rId4" imgW="9290052" imgH="6394500" progId="Excel.Sheet.8">
                  <p:embed/>
                  <p:pic>
                    <p:nvPicPr>
                      <p:cNvPr id="0" name=""/>
                      <p:cNvPicPr>
                        <a:picLocks noChangeArrowheads="1"/>
                      </p:cNvPicPr>
                      <p:nvPr/>
                    </p:nvPicPr>
                    <p:blipFill>
                      <a:blip r:embed="rId5"/>
                      <a:srcRect/>
                      <a:stretch>
                        <a:fillRect/>
                      </a:stretch>
                    </p:blipFill>
                    <p:spPr bwMode="auto">
                      <a:xfrm>
                        <a:off x="179294" y="2055019"/>
                        <a:ext cx="7476565" cy="4363709"/>
                      </a:xfrm>
                      <a:prstGeom prst="rect">
                        <a:avLst/>
                      </a:prstGeom>
                      <a:noFill/>
                      <a:ln>
                        <a:noFill/>
                      </a:ln>
                    </p:spPr>
                  </p:pic>
                </p:oleObj>
              </mc:Fallback>
            </mc:AlternateContent>
          </a:graphicData>
        </a:graphic>
      </p:graphicFrame>
      <p:sp>
        <p:nvSpPr>
          <p:cNvPr id="158725" name="Rectangle 3"/>
          <p:cNvSpPr>
            <a:spLocks noChangeArrowheads="1"/>
          </p:cNvSpPr>
          <p:nvPr/>
        </p:nvSpPr>
        <p:spPr bwMode="auto">
          <a:xfrm>
            <a:off x="765175" y="80896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900" dirty="0"/>
              <a:t>Source: Florida Department of Education, Florida Education &amp; Training Placement Information Program (FETPIP)</a:t>
            </a:r>
            <a:endParaRPr lang="en-US" altLang="en-US" sz="1800" dirty="0"/>
          </a:p>
        </p:txBody>
      </p:sp>
      <p:sp>
        <p:nvSpPr>
          <p:cNvPr id="9" name="Rectangle 8"/>
          <p:cNvSpPr/>
          <p:nvPr/>
        </p:nvSpPr>
        <p:spPr bwMode="auto">
          <a:xfrm>
            <a:off x="0" y="869950"/>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2800" b="1" dirty="0">
                <a:solidFill>
                  <a:prstClr val="white"/>
                </a:solidFill>
              </a:rPr>
              <a:t>GATEWAY</a:t>
            </a:r>
            <a:r>
              <a:rPr lang="en-US" sz="2800" dirty="0">
                <a:solidFill>
                  <a:prstClr val="white"/>
                </a:solidFill>
              </a:rPr>
              <a:t> TO THE WORKFORCE</a:t>
            </a:r>
          </a:p>
        </p:txBody>
      </p:sp>
      <p:sp>
        <p:nvSpPr>
          <p:cNvPr id="10" name="Round Diagonal Corner Rectangle 9"/>
          <p:cNvSpPr/>
          <p:nvPr/>
        </p:nvSpPr>
        <p:spPr>
          <a:xfrm>
            <a:off x="7270400" y="1492297"/>
            <a:ext cx="1798965" cy="2326668"/>
          </a:xfrm>
          <a:prstGeom prst="round2DiagRect">
            <a:avLst/>
          </a:prstGeom>
          <a:solidFill>
            <a:srgbClr val="CD9D2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9 </a:t>
            </a:r>
            <a:r>
              <a:rPr lang="en-US" sz="3600" b="1" dirty="0"/>
              <a:t>of 10 </a:t>
            </a:r>
            <a:endParaRPr lang="en-US" sz="3600" b="1" dirty="0" smtClean="0"/>
          </a:p>
          <a:p>
            <a:pPr algn="ctr">
              <a:defRPr/>
            </a:pPr>
            <a:r>
              <a:rPr lang="en-US" dirty="0" smtClean="0"/>
              <a:t>baccalaureate graduates stay </a:t>
            </a:r>
            <a:r>
              <a:rPr lang="en-US" dirty="0"/>
              <a:t>and work in their </a:t>
            </a:r>
            <a:r>
              <a:rPr lang="en-US" dirty="0" smtClean="0"/>
              <a:t>community</a:t>
            </a:r>
            <a:endParaRPr lang="en-US" dirty="0"/>
          </a:p>
        </p:txBody>
      </p:sp>
      <p:sp>
        <p:nvSpPr>
          <p:cNvPr id="158728" name="TextBox 7"/>
          <p:cNvSpPr txBox="1">
            <a:spLocks noChangeArrowheads="1"/>
          </p:cNvSpPr>
          <p:nvPr/>
        </p:nvSpPr>
        <p:spPr bwMode="auto">
          <a:xfrm>
            <a:off x="8597900" y="6284913"/>
            <a:ext cx="417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32</a:t>
            </a:r>
          </a:p>
        </p:txBody>
      </p:sp>
    </p:spTree>
    <p:extLst>
      <p:ext uri="{BB962C8B-B14F-4D97-AF65-F5344CB8AC3E}">
        <p14:creationId xmlns:p14="http://schemas.microsoft.com/office/powerpoint/2010/main" val="13590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895237"/>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3200" dirty="0"/>
              <a:t>PATH TO BACCALAUREATE APPROVAL</a:t>
            </a:r>
          </a:p>
        </p:txBody>
      </p:sp>
      <p:graphicFrame>
        <p:nvGraphicFramePr>
          <p:cNvPr id="16" name="Diagram 15"/>
          <p:cNvGraphicFramePr/>
          <p:nvPr/>
        </p:nvGraphicFramePr>
        <p:xfrm>
          <a:off x="89338" y="1733437"/>
          <a:ext cx="8965323" cy="458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Flowchart: Manual Input 17"/>
          <p:cNvSpPr/>
          <p:nvPr/>
        </p:nvSpPr>
        <p:spPr>
          <a:xfrm>
            <a:off x="6700838" y="3997325"/>
            <a:ext cx="1897062" cy="1935163"/>
          </a:xfrm>
          <a:prstGeom prst="flowChartManualInput">
            <a:avLst/>
          </a:prstGeom>
          <a:solidFill>
            <a:srgbClr val="70AD47"/>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400" dirty="0"/>
              <a:t>In the last 18 months 10 baccalaureate programs have been </a:t>
            </a:r>
            <a:r>
              <a:rPr lang="en-US" sz="1400" dirty="0" smtClean="0"/>
              <a:t>approved which were all $10K Degrees and 12 </a:t>
            </a:r>
            <a:r>
              <a:rPr lang="en-US" sz="1400" dirty="0"/>
              <a:t>have been withdrawn.</a:t>
            </a:r>
          </a:p>
        </p:txBody>
      </p:sp>
      <p:sp>
        <p:nvSpPr>
          <p:cNvPr id="3" name="Round Same Side Corner Rectangle 2"/>
          <p:cNvSpPr/>
          <p:nvPr/>
        </p:nvSpPr>
        <p:spPr>
          <a:xfrm>
            <a:off x="135636" y="1513520"/>
            <a:ext cx="1053296" cy="289367"/>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APPRiSe</a:t>
            </a:r>
            <a:endParaRPr lang="en-US" dirty="0"/>
          </a:p>
        </p:txBody>
      </p:sp>
    </p:spTree>
    <p:extLst>
      <p:ext uri="{BB962C8B-B14F-4D97-AF65-F5344CB8AC3E}">
        <p14:creationId xmlns:p14="http://schemas.microsoft.com/office/powerpoint/2010/main" val="3782228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035925" y="5608638"/>
            <a:ext cx="914400" cy="914400"/>
          </a:xfrm>
        </p:spPr>
      </p:pic>
      <p:cxnSp>
        <p:nvCxnSpPr>
          <p:cNvPr id="8" name="Straight Connector 7"/>
          <p:cNvCxnSpPr/>
          <p:nvPr/>
        </p:nvCxnSpPr>
        <p:spPr>
          <a:xfrm>
            <a:off x="0" y="6526213"/>
            <a:ext cx="9144000" cy="15875"/>
          </a:xfrm>
          <a:prstGeom prst="line">
            <a:avLst/>
          </a:prstGeom>
          <a:ln w="28575">
            <a:solidFill>
              <a:srgbClr val="262A63"/>
            </a:solidFill>
          </a:ln>
        </p:spPr>
        <p:style>
          <a:lnRef idx="1">
            <a:schemeClr val="accent4"/>
          </a:lnRef>
          <a:fillRef idx="0">
            <a:schemeClr val="accent4"/>
          </a:fillRef>
          <a:effectRef idx="0">
            <a:schemeClr val="accent4"/>
          </a:effectRef>
          <a:fontRef idx="minor">
            <a:schemeClr val="tx1"/>
          </a:fontRef>
        </p:style>
      </p:cxnSp>
      <p:sp>
        <p:nvSpPr>
          <p:cNvPr id="23558" name="Content Placeholder 2"/>
          <p:cNvSpPr txBox="1">
            <a:spLocks/>
          </p:cNvSpPr>
          <p:nvPr/>
        </p:nvSpPr>
        <p:spPr bwMode="auto">
          <a:xfrm>
            <a:off x="628650" y="1463675"/>
            <a:ext cx="7886700"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endParaRPr lang="en-US" altLang="en-US" dirty="0"/>
          </a:p>
        </p:txBody>
      </p:sp>
      <p:sp>
        <p:nvSpPr>
          <p:cNvPr id="10" name="Content Placeholder 2"/>
          <p:cNvSpPr txBox="1">
            <a:spLocks/>
          </p:cNvSpPr>
          <p:nvPr/>
        </p:nvSpPr>
        <p:spPr bwMode="auto">
          <a:xfrm>
            <a:off x="606425" y="1463675"/>
            <a:ext cx="7886700" cy="435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Workforce data plays an integral role in the program approval process</a:t>
            </a:r>
          </a:p>
          <a:p>
            <a:r>
              <a:rPr lang="en-US" dirty="0" smtClean="0"/>
              <a:t>How is workforce data used?</a:t>
            </a:r>
          </a:p>
          <a:p>
            <a:pPr lvl="1"/>
            <a:r>
              <a:rPr lang="en-US" dirty="0" smtClean="0"/>
              <a:t>Notice of Intent</a:t>
            </a:r>
          </a:p>
          <a:p>
            <a:pPr lvl="1"/>
            <a:r>
              <a:rPr lang="en-US" dirty="0" smtClean="0"/>
              <a:t>Baccalaureate Proposal</a:t>
            </a:r>
          </a:p>
          <a:p>
            <a:pPr lvl="2"/>
            <a:r>
              <a:rPr lang="en-US" dirty="0" smtClean="0"/>
              <a:t>Classification of Instructional Program (CIP) to Standard Occupational Code (SOC) Alignment</a:t>
            </a:r>
          </a:p>
          <a:p>
            <a:pPr lvl="2"/>
            <a:r>
              <a:rPr lang="en-US" dirty="0" smtClean="0"/>
              <a:t>State Colleges Projection Portal (Department of Economic Opportunity</a:t>
            </a:r>
          </a:p>
          <a:p>
            <a:pPr lvl="2"/>
            <a:r>
              <a:rPr lang="en-US" dirty="0" smtClean="0"/>
              <a:t>Review of supply data for similar programs in the college service area</a:t>
            </a:r>
            <a:endParaRPr lang="en-US" dirty="0"/>
          </a:p>
        </p:txBody>
      </p:sp>
      <p:sp>
        <p:nvSpPr>
          <p:cNvPr id="9" name="Title 1"/>
          <p:cNvSpPr>
            <a:spLocks noGrp="1"/>
          </p:cNvSpPr>
          <p:nvPr>
            <p:ph type="title"/>
          </p:nvPr>
        </p:nvSpPr>
        <p:spPr>
          <a:xfrm>
            <a:off x="0" y="848255"/>
            <a:ext cx="9144000" cy="557212"/>
          </a:xfrm>
        </p:spPr>
        <p:txBody>
          <a:bodyPr/>
          <a:lstStyle/>
          <a:p>
            <a:r>
              <a:rPr lang="en-US" sz="2800" dirty="0" smtClean="0"/>
              <a:t>workforce data to inform Program approval</a:t>
            </a:r>
            <a:endParaRPr lang="en-US" sz="2800" dirty="0"/>
          </a:p>
        </p:txBody>
      </p:sp>
    </p:spTree>
    <p:extLst>
      <p:ext uri="{BB962C8B-B14F-4D97-AF65-F5344CB8AC3E}">
        <p14:creationId xmlns:p14="http://schemas.microsoft.com/office/powerpoint/2010/main" val="275035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Based on Workforce Demand</a:t>
            </a:r>
            <a:endParaRPr lang="en-US" dirty="0"/>
          </a:p>
        </p:txBody>
      </p:sp>
      <p:pic>
        <p:nvPicPr>
          <p:cNvPr id="4" name="Picture 3"/>
          <p:cNvPicPr>
            <a:picLocks noChangeAspect="1"/>
          </p:cNvPicPr>
          <p:nvPr/>
        </p:nvPicPr>
        <p:blipFill rotWithShape="1">
          <a:blip r:embed="rId3"/>
          <a:srcRect r="4237" b="2295"/>
          <a:stretch/>
        </p:blipFill>
        <p:spPr>
          <a:xfrm>
            <a:off x="0" y="2559143"/>
            <a:ext cx="9144000" cy="3547190"/>
          </a:xfrm>
          <a:prstGeom prst="rect">
            <a:avLst/>
          </a:prstGeom>
        </p:spPr>
      </p:pic>
      <p:pic>
        <p:nvPicPr>
          <p:cNvPr id="5" name="Picture 4"/>
          <p:cNvPicPr>
            <a:picLocks noChangeAspect="1"/>
          </p:cNvPicPr>
          <p:nvPr/>
        </p:nvPicPr>
        <p:blipFill>
          <a:blip r:embed="rId4"/>
          <a:stretch>
            <a:fillRect/>
          </a:stretch>
        </p:blipFill>
        <p:spPr>
          <a:xfrm>
            <a:off x="6472480" y="1569582"/>
            <a:ext cx="2057400" cy="561975"/>
          </a:xfrm>
          <a:prstGeom prst="rect">
            <a:avLst/>
          </a:prstGeom>
        </p:spPr>
      </p:pic>
      <p:pic>
        <p:nvPicPr>
          <p:cNvPr id="7" name="Picture 6"/>
          <p:cNvPicPr>
            <a:picLocks noChangeAspect="1"/>
          </p:cNvPicPr>
          <p:nvPr/>
        </p:nvPicPr>
        <p:blipFill>
          <a:blip r:embed="rId5"/>
          <a:stretch>
            <a:fillRect/>
          </a:stretch>
        </p:blipFill>
        <p:spPr>
          <a:xfrm>
            <a:off x="341445" y="1612444"/>
            <a:ext cx="4400550" cy="476250"/>
          </a:xfrm>
          <a:prstGeom prst="rect">
            <a:avLst/>
          </a:prstGeom>
        </p:spPr>
      </p:pic>
    </p:spTree>
    <p:extLst>
      <p:ext uri="{BB962C8B-B14F-4D97-AF65-F5344CB8AC3E}">
        <p14:creationId xmlns:p14="http://schemas.microsoft.com/office/powerpoint/2010/main" val="283348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anual Input 22"/>
          <p:cNvSpPr/>
          <p:nvPr/>
        </p:nvSpPr>
        <p:spPr>
          <a:xfrm>
            <a:off x="5874020" y="1685755"/>
            <a:ext cx="2969721" cy="2464120"/>
          </a:xfrm>
          <a:prstGeom prst="flowChartManualInpu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Rectangle 4"/>
          <p:cNvSpPr/>
          <p:nvPr/>
        </p:nvSpPr>
        <p:spPr>
          <a:xfrm>
            <a:off x="5244341" y="4040341"/>
            <a:ext cx="2230438" cy="192087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56677" name="TextBox 6"/>
          <p:cNvSpPr txBox="1">
            <a:spLocks noChangeArrowheads="1"/>
          </p:cNvSpPr>
          <p:nvPr/>
        </p:nvSpPr>
        <p:spPr bwMode="auto">
          <a:xfrm>
            <a:off x="304800" y="6469063"/>
            <a:ext cx="2630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en-US" sz="600">
                <a:solidFill>
                  <a:srgbClr val="000000"/>
                </a:solidFill>
                <a:latin typeface="Arial" panose="020B0604020202020204" pitchFamily="34" charset="0"/>
                <a:ea typeface="ヒラギノ角ゴ Pro W3"/>
              </a:rPr>
              <a:t>Source: Georgetown University Center on Education and the Workforce</a:t>
            </a:r>
          </a:p>
        </p:txBody>
      </p:sp>
      <p:sp>
        <p:nvSpPr>
          <p:cNvPr id="156701" name="Title 1"/>
          <p:cNvSpPr>
            <a:spLocks noGrp="1"/>
          </p:cNvSpPr>
          <p:nvPr>
            <p:ph type="title"/>
          </p:nvPr>
        </p:nvSpPr>
        <p:spPr/>
        <p:txBody>
          <a:bodyPr anchor="t"/>
          <a:lstStyle/>
          <a:p>
            <a:r>
              <a:rPr altLang="en-US" dirty="0" smtClean="0"/>
              <a:t>Program with Highest Enrollments</a:t>
            </a:r>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3932224624"/>
              </p:ext>
            </p:extLst>
          </p:nvPr>
        </p:nvGraphicFramePr>
        <p:xfrm>
          <a:off x="304801" y="2228265"/>
          <a:ext cx="4641896" cy="3068181"/>
        </p:xfrm>
        <a:graphic>
          <a:graphicData uri="http://schemas.openxmlformats.org/drawingml/2006/table">
            <a:tbl>
              <a:tblPr firstRow="1" firstCol="1" bandRow="1">
                <a:tableStyleId>{7DF18680-E054-41AD-8BC1-D1AEF772440D}</a:tableStyleId>
              </a:tblPr>
              <a:tblGrid>
                <a:gridCol w="3342664"/>
                <a:gridCol w="1299232"/>
              </a:tblGrid>
              <a:tr h="471591">
                <a:tc>
                  <a:txBody>
                    <a:bodyPr/>
                    <a:lstStyle/>
                    <a:p>
                      <a:pPr>
                        <a:spcAft>
                          <a:spcPts val="0"/>
                        </a:spcAft>
                      </a:pPr>
                      <a:r>
                        <a:rPr lang="en-US" sz="2000" dirty="0" smtClean="0">
                          <a:effectLst/>
                        </a:rPr>
                        <a:t>Baccalaureate </a:t>
                      </a:r>
                      <a:r>
                        <a:rPr lang="en-US" sz="2000" dirty="0">
                          <a:effectLst/>
                        </a:rPr>
                        <a:t>Program</a:t>
                      </a:r>
                      <a:endParaRPr lang="en-US" sz="2000" dirty="0">
                        <a:effectLst/>
                        <a:latin typeface="Times New Roman"/>
                        <a:ea typeface="Times New Roman"/>
                      </a:endParaRPr>
                    </a:p>
                  </a:txBody>
                  <a:tcPr marL="129271" marR="129271" marT="0" marB="0" anchor="ctr">
                    <a:solidFill>
                      <a:srgbClr val="3B4CA0"/>
                    </a:solidFill>
                  </a:tcPr>
                </a:tc>
                <a:tc>
                  <a:txBody>
                    <a:bodyPr/>
                    <a:lstStyle/>
                    <a:p>
                      <a:pPr algn="ctr">
                        <a:spcAft>
                          <a:spcPts val="0"/>
                        </a:spcAft>
                      </a:pPr>
                      <a:r>
                        <a:rPr lang="en-US" sz="1200" baseline="0" dirty="0" smtClean="0">
                          <a:effectLst/>
                        </a:rPr>
                        <a:t>  </a:t>
                      </a:r>
                    </a:p>
                    <a:p>
                      <a:pPr algn="ctr">
                        <a:spcAft>
                          <a:spcPts val="0"/>
                        </a:spcAft>
                      </a:pPr>
                      <a:r>
                        <a:rPr lang="en-US" sz="1600" dirty="0" smtClean="0">
                          <a:effectLst/>
                        </a:rPr>
                        <a:t>2016-17</a:t>
                      </a:r>
                      <a:endParaRPr lang="en-US" sz="1200" dirty="0">
                        <a:effectLst/>
                        <a:latin typeface="Times New Roman"/>
                        <a:ea typeface="Times New Roman"/>
                      </a:endParaRPr>
                    </a:p>
                  </a:txBody>
                  <a:tcPr marL="129271" marR="129271" marT="0" marB="0" anchor="ctr">
                    <a:solidFill>
                      <a:srgbClr val="3B4CA0"/>
                    </a:solidFill>
                  </a:tcPr>
                </a:tc>
              </a:tr>
              <a:tr h="622710">
                <a:tc>
                  <a:txBody>
                    <a:bodyPr/>
                    <a:lstStyle/>
                    <a:p>
                      <a:pPr>
                        <a:spcAft>
                          <a:spcPts val="0"/>
                        </a:spcAft>
                      </a:pPr>
                      <a:r>
                        <a:rPr lang="en-US" sz="2000" dirty="0" smtClean="0">
                          <a:effectLst/>
                        </a:rPr>
                        <a:t>Supervision </a:t>
                      </a:r>
                      <a:r>
                        <a:rPr lang="en-US" sz="2000" dirty="0">
                          <a:effectLst/>
                        </a:rPr>
                        <a:t>&amp; Management</a:t>
                      </a:r>
                      <a:endParaRPr lang="en-US" sz="2000" dirty="0">
                        <a:effectLst/>
                        <a:latin typeface="Times New Roman"/>
                        <a:ea typeface="Times New Roman"/>
                      </a:endParaRPr>
                    </a:p>
                  </a:txBody>
                  <a:tcPr marL="129271" marR="129271" marT="0" marB="0" anchor="ctr">
                    <a:solidFill>
                      <a:srgbClr val="3B4CA0"/>
                    </a:solidFill>
                  </a:tcPr>
                </a:tc>
                <a:tc>
                  <a:txBody>
                    <a:bodyPr/>
                    <a:lstStyle/>
                    <a:p>
                      <a:pPr algn="l">
                        <a:spcAft>
                          <a:spcPts val="0"/>
                        </a:spcAft>
                      </a:pPr>
                      <a:r>
                        <a:rPr lang="en-US" sz="2000" baseline="0" dirty="0" smtClean="0">
                          <a:effectLst/>
                        </a:rPr>
                        <a:t>  </a:t>
                      </a:r>
                      <a:r>
                        <a:rPr lang="en-US" sz="2000" baseline="0" dirty="0" smtClean="0">
                          <a:effectLst/>
                        </a:rPr>
                        <a:t>14,745</a:t>
                      </a:r>
                      <a:endParaRPr lang="en-US" sz="2000" dirty="0">
                        <a:effectLst/>
                        <a:latin typeface="Times New Roman"/>
                        <a:ea typeface="Times New Roman"/>
                      </a:endParaRPr>
                    </a:p>
                  </a:txBody>
                  <a:tcPr marL="129271" marR="129271" marT="0" marB="0" anchor="ctr"/>
                </a:tc>
              </a:tr>
              <a:tr h="450390">
                <a:tc>
                  <a:txBody>
                    <a:bodyPr/>
                    <a:lstStyle/>
                    <a:p>
                      <a:pPr>
                        <a:spcAft>
                          <a:spcPts val="0"/>
                        </a:spcAft>
                      </a:pPr>
                      <a:r>
                        <a:rPr lang="en-US" sz="2000" dirty="0" smtClean="0">
                          <a:effectLst/>
                        </a:rPr>
                        <a:t>Nursing</a:t>
                      </a:r>
                      <a:endParaRPr lang="en-US" sz="2000" dirty="0">
                        <a:effectLst/>
                        <a:latin typeface="Times New Roman"/>
                        <a:ea typeface="Times New Roman"/>
                      </a:endParaRPr>
                    </a:p>
                  </a:txBody>
                  <a:tcPr marL="129271" marR="129271" marT="0" marB="0" anchor="ctr">
                    <a:solidFill>
                      <a:srgbClr val="3B4CA0"/>
                    </a:solidFill>
                  </a:tcPr>
                </a:tc>
                <a:tc>
                  <a:txBody>
                    <a:bodyPr/>
                    <a:lstStyle/>
                    <a:p>
                      <a:pPr algn="l">
                        <a:spcAft>
                          <a:spcPts val="0"/>
                        </a:spcAft>
                      </a:pPr>
                      <a:r>
                        <a:rPr lang="en-US" sz="2000" dirty="0" smtClean="0">
                          <a:effectLst/>
                        </a:rPr>
                        <a:t>  </a:t>
                      </a:r>
                      <a:r>
                        <a:rPr lang="en-US" sz="2000" dirty="0" smtClean="0">
                          <a:effectLst/>
                        </a:rPr>
                        <a:t>5,936</a:t>
                      </a:r>
                      <a:endParaRPr lang="en-US" sz="2000" dirty="0">
                        <a:effectLst/>
                        <a:latin typeface="Times New Roman"/>
                        <a:ea typeface="Times New Roman"/>
                      </a:endParaRPr>
                    </a:p>
                  </a:txBody>
                  <a:tcPr marL="129271" marR="129271" marT="0" marB="0" anchor="ctr"/>
                </a:tc>
              </a:tr>
              <a:tr h="450390">
                <a:tc>
                  <a:txBody>
                    <a:bodyPr/>
                    <a:lstStyle/>
                    <a:p>
                      <a:pPr>
                        <a:spcAft>
                          <a:spcPts val="0"/>
                        </a:spcAft>
                      </a:pPr>
                      <a:r>
                        <a:rPr lang="en-US" sz="2000" dirty="0" smtClean="0">
                          <a:effectLst/>
                        </a:rPr>
                        <a:t>Business </a:t>
                      </a:r>
                      <a:r>
                        <a:rPr lang="en-US" sz="2000" dirty="0">
                          <a:effectLst/>
                        </a:rPr>
                        <a:t>Administration</a:t>
                      </a:r>
                      <a:endParaRPr lang="en-US" sz="2000" dirty="0">
                        <a:effectLst/>
                        <a:latin typeface="Times New Roman"/>
                        <a:ea typeface="Times New Roman"/>
                      </a:endParaRPr>
                    </a:p>
                  </a:txBody>
                  <a:tcPr marL="129271" marR="129271" marT="0" marB="0" anchor="ctr">
                    <a:solidFill>
                      <a:srgbClr val="3B4CA0"/>
                    </a:solidFill>
                  </a:tcPr>
                </a:tc>
                <a:tc>
                  <a:txBody>
                    <a:bodyPr/>
                    <a:lstStyle/>
                    <a:p>
                      <a:pPr algn="l">
                        <a:spcAft>
                          <a:spcPts val="0"/>
                        </a:spcAft>
                      </a:pPr>
                      <a:r>
                        <a:rPr lang="en-US" sz="2000" dirty="0" smtClean="0">
                          <a:effectLst/>
                        </a:rPr>
                        <a:t>  </a:t>
                      </a:r>
                      <a:r>
                        <a:rPr lang="en-US" sz="2000" dirty="0" smtClean="0">
                          <a:effectLst/>
                        </a:rPr>
                        <a:t>2,077</a:t>
                      </a:r>
                      <a:endParaRPr lang="en-US" sz="2000" dirty="0">
                        <a:effectLst/>
                        <a:latin typeface="Times New Roman"/>
                        <a:ea typeface="Times New Roman"/>
                      </a:endParaRPr>
                    </a:p>
                  </a:txBody>
                  <a:tcPr marL="129271" marR="129271" marT="0" marB="0" anchor="ctr"/>
                </a:tc>
              </a:tr>
              <a:tr h="450390">
                <a:tc>
                  <a:txBody>
                    <a:bodyPr/>
                    <a:lstStyle/>
                    <a:p>
                      <a:pPr>
                        <a:spcAft>
                          <a:spcPts val="0"/>
                        </a:spcAft>
                      </a:pPr>
                      <a:r>
                        <a:rPr lang="en-US" sz="2000" dirty="0" smtClean="0">
                          <a:effectLst/>
                        </a:rPr>
                        <a:t>Technology </a:t>
                      </a:r>
                      <a:r>
                        <a:rPr lang="en-US" sz="2000" dirty="0">
                          <a:effectLst/>
                        </a:rPr>
                        <a:t>Management</a:t>
                      </a:r>
                      <a:endParaRPr lang="en-US" sz="2000" dirty="0">
                        <a:effectLst/>
                        <a:latin typeface="Times New Roman"/>
                        <a:ea typeface="Times New Roman"/>
                      </a:endParaRPr>
                    </a:p>
                  </a:txBody>
                  <a:tcPr marL="129271" marR="129271" marT="0" marB="0" anchor="ctr">
                    <a:solidFill>
                      <a:srgbClr val="3B4CA0"/>
                    </a:solidFill>
                  </a:tcPr>
                </a:tc>
                <a:tc>
                  <a:txBody>
                    <a:bodyPr/>
                    <a:lstStyle/>
                    <a:p>
                      <a:pPr algn="l">
                        <a:spcAft>
                          <a:spcPts val="0"/>
                        </a:spcAft>
                      </a:pPr>
                      <a:r>
                        <a:rPr lang="en-US" sz="2000" dirty="0" smtClean="0">
                          <a:effectLst/>
                        </a:rPr>
                        <a:t>  </a:t>
                      </a:r>
                      <a:r>
                        <a:rPr lang="en-US" sz="2000" dirty="0" smtClean="0">
                          <a:effectLst/>
                        </a:rPr>
                        <a:t>1,604</a:t>
                      </a:r>
                      <a:endParaRPr lang="en-US" sz="2000" dirty="0">
                        <a:effectLst/>
                        <a:latin typeface="Times New Roman"/>
                        <a:ea typeface="Times New Roman"/>
                      </a:endParaRPr>
                    </a:p>
                  </a:txBody>
                  <a:tcPr marL="129271" marR="129271" marT="0" marB="0" anchor="ctr"/>
                </a:tc>
              </a:tr>
              <a:tr h="622710">
                <a:tc>
                  <a:txBody>
                    <a:bodyPr/>
                    <a:lstStyle/>
                    <a:p>
                      <a:pPr>
                        <a:spcAft>
                          <a:spcPts val="0"/>
                        </a:spcAft>
                      </a:pPr>
                      <a:r>
                        <a:rPr lang="en-US" sz="2000" dirty="0" smtClean="0">
                          <a:effectLst/>
                        </a:rPr>
                        <a:t>Public Safety Administration</a:t>
                      </a:r>
                      <a:endParaRPr lang="en-US" sz="2000" dirty="0">
                        <a:effectLst/>
                        <a:latin typeface="Times New Roman"/>
                        <a:ea typeface="Times New Roman"/>
                      </a:endParaRPr>
                    </a:p>
                  </a:txBody>
                  <a:tcPr marL="129271" marR="129271" marT="0" marB="0" anchor="ctr">
                    <a:solidFill>
                      <a:srgbClr val="3B4CA0"/>
                    </a:solidFill>
                  </a:tcPr>
                </a:tc>
                <a:tc>
                  <a:txBody>
                    <a:bodyPr/>
                    <a:lstStyle/>
                    <a:p>
                      <a:pPr algn="l">
                        <a:spcAft>
                          <a:spcPts val="0"/>
                        </a:spcAft>
                      </a:pPr>
                      <a:r>
                        <a:rPr lang="en-US" sz="2000" smtClean="0">
                          <a:effectLst/>
                        </a:rPr>
                        <a:t>  </a:t>
                      </a:r>
                      <a:r>
                        <a:rPr lang="en-US" sz="2000" smtClean="0">
                          <a:effectLst/>
                        </a:rPr>
                        <a:t>1,355</a:t>
                      </a:r>
                      <a:endParaRPr lang="en-US" sz="2000" dirty="0">
                        <a:effectLst/>
                        <a:latin typeface="Times New Roman"/>
                        <a:ea typeface="Times New Roman"/>
                      </a:endParaRPr>
                    </a:p>
                  </a:txBody>
                  <a:tcPr marL="129271" marR="129271" marT="0" marB="0" anchor="ctr"/>
                </a:tc>
              </a:tr>
            </a:tbl>
          </a:graphicData>
        </a:graphic>
      </p:graphicFrame>
      <p:sp>
        <p:nvSpPr>
          <p:cNvPr id="156702" name="Title 1"/>
          <p:cNvSpPr txBox="1">
            <a:spLocks/>
          </p:cNvSpPr>
          <p:nvPr/>
        </p:nvSpPr>
        <p:spPr bwMode="auto">
          <a:xfrm>
            <a:off x="5252279" y="4264971"/>
            <a:ext cx="2222500" cy="157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1800" dirty="0">
                <a:solidFill>
                  <a:srgbClr val="2B2E71"/>
                </a:solidFill>
              </a:rPr>
              <a:t>FCS Nursing students passed certification exams at rates </a:t>
            </a:r>
          </a:p>
          <a:p>
            <a:pPr algn="ctr">
              <a:spcBef>
                <a:spcPct val="0"/>
              </a:spcBef>
              <a:buClrTx/>
              <a:buFontTx/>
              <a:buNone/>
            </a:pPr>
            <a:r>
              <a:rPr lang="en-US" altLang="en-US" sz="1800" b="1" dirty="0">
                <a:solidFill>
                  <a:srgbClr val="FFFFFF"/>
                </a:solidFill>
              </a:rPr>
              <a:t>higher than the national average.</a:t>
            </a:r>
          </a:p>
        </p:txBody>
      </p:sp>
      <p:sp>
        <p:nvSpPr>
          <p:cNvPr id="156703" name="Rectangle 5"/>
          <p:cNvSpPr>
            <a:spLocks noChangeArrowheads="1"/>
          </p:cNvSpPr>
          <p:nvPr/>
        </p:nvSpPr>
        <p:spPr bwMode="auto">
          <a:xfrm>
            <a:off x="304800" y="1648493"/>
            <a:ext cx="4641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US" altLang="en-US" sz="2400" b="1" dirty="0">
                <a:solidFill>
                  <a:srgbClr val="3B4CA0"/>
                </a:solidFill>
              </a:rPr>
              <a:t>Top 5 FCS Baccalaureate Programs </a:t>
            </a:r>
            <a:endParaRPr lang="en-US" altLang="en-US" sz="2400" dirty="0">
              <a:solidFill>
                <a:srgbClr val="3B4CA0"/>
              </a:solidFill>
            </a:endParaRPr>
          </a:p>
        </p:txBody>
      </p:sp>
      <p:pic>
        <p:nvPicPr>
          <p:cNvPr id="156705"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352" y="1719463"/>
            <a:ext cx="2289389" cy="239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0" y="6678613"/>
            <a:ext cx="9144000" cy="15875"/>
          </a:xfrm>
          <a:prstGeom prst="line">
            <a:avLst/>
          </a:prstGeom>
          <a:ln w="28575">
            <a:solidFill>
              <a:srgbClr val="262A63"/>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570393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p:cNvSpPr>
            <a:spLocks noGrp="1"/>
          </p:cNvSpPr>
          <p:nvPr>
            <p:ph sz="half" idx="2"/>
          </p:nvPr>
        </p:nvSpPr>
        <p:spPr>
          <a:xfrm>
            <a:off x="1176338" y="3560763"/>
            <a:ext cx="6611937" cy="2063750"/>
          </a:xfrm>
        </p:spPr>
        <p:txBody>
          <a:bodyPr/>
          <a:lstStyle/>
          <a:p>
            <a:pPr marL="231775">
              <a:spcBef>
                <a:spcPct val="0"/>
              </a:spcBef>
            </a:pPr>
            <a:r>
              <a:rPr lang="en-US" altLang="en-US" sz="2400" dirty="0" smtClean="0">
                <a:ea typeface="Calibri" panose="020F0502020204030204" pitchFamily="34" charset="0"/>
                <a:cs typeface="Times New Roman" panose="02020603050405020304" pitchFamily="18" charset="0"/>
              </a:rPr>
              <a:t>27 colleges and 79 programs offer a $10,000 degree of which 24 programs are offered online.  </a:t>
            </a:r>
          </a:p>
          <a:p>
            <a:pPr marL="231775">
              <a:spcBef>
                <a:spcPct val="0"/>
              </a:spcBef>
            </a:pPr>
            <a:endParaRPr lang="en-US" altLang="en-US" sz="2000" dirty="0" smtClean="0">
              <a:ea typeface="Calibri" panose="020F0502020204030204" pitchFamily="34" charset="0"/>
              <a:cs typeface="Times New Roman" panose="02020603050405020304" pitchFamily="18" charset="0"/>
            </a:endParaRPr>
          </a:p>
          <a:p>
            <a:pPr marL="231775">
              <a:spcBef>
                <a:spcPct val="0"/>
              </a:spcBef>
            </a:pPr>
            <a:r>
              <a:rPr lang="en-US" altLang="en-US" sz="2400" dirty="0" smtClean="0">
                <a:ea typeface="Calibri" panose="020F0502020204030204" pitchFamily="34" charset="0"/>
                <a:cs typeface="Times New Roman" panose="02020603050405020304" pitchFamily="18" charset="0"/>
              </a:rPr>
              <a:t>Forty-two of programs are in Science, Technology, Engineering, and Mathematics (STEM) fields.</a:t>
            </a:r>
          </a:p>
        </p:txBody>
      </p:sp>
      <p:sp>
        <p:nvSpPr>
          <p:cNvPr id="6" name="Rectangle 5"/>
          <p:cNvSpPr/>
          <p:nvPr/>
        </p:nvSpPr>
        <p:spPr bwMode="auto">
          <a:xfrm>
            <a:off x="0" y="863600"/>
            <a:ext cx="9144000" cy="48577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eaLnBrk="1" hangingPunct="1">
              <a:defRPr/>
            </a:pPr>
            <a:r>
              <a:rPr lang="en-US" sz="2800" b="1" dirty="0"/>
              <a:t>$10K </a:t>
            </a:r>
            <a:r>
              <a:rPr lang="en-US" sz="2800" dirty="0"/>
              <a:t>BACCALAUREATE DEGREES</a:t>
            </a:r>
          </a:p>
        </p:txBody>
      </p:sp>
      <p:sp>
        <p:nvSpPr>
          <p:cNvPr id="7" name="Rectangle 6"/>
          <p:cNvSpPr/>
          <p:nvPr/>
        </p:nvSpPr>
        <p:spPr>
          <a:xfrm flipH="1">
            <a:off x="598488" y="1773238"/>
            <a:ext cx="7767637" cy="1365250"/>
          </a:xfrm>
          <a:prstGeom prst="rect">
            <a:avLst/>
          </a:prstGeom>
          <a:solidFill>
            <a:srgbClr val="70AD47"/>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en-US" dirty="0"/>
              <a:t>During the 2013 legislative session, Senate Bill 1076 was passed amending section 1009.26(11), Florida Statutes, to allow Florida College System (FCS) institutions to waiver certain student tuition and fees in order to offer degree programs that do not cost in excess of $10,000.</a:t>
            </a:r>
          </a:p>
        </p:txBody>
      </p:sp>
      <p:sp>
        <p:nvSpPr>
          <p:cNvPr id="154629" name="TextBox 4"/>
          <p:cNvSpPr txBox="1">
            <a:spLocks noChangeArrowheads="1"/>
          </p:cNvSpPr>
          <p:nvPr/>
        </p:nvSpPr>
        <p:spPr bwMode="auto">
          <a:xfrm>
            <a:off x="8597900" y="6284913"/>
            <a:ext cx="417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30</a:t>
            </a:r>
          </a:p>
        </p:txBody>
      </p:sp>
    </p:spTree>
    <p:extLst>
      <p:ext uri="{BB962C8B-B14F-4D97-AF65-F5344CB8AC3E}">
        <p14:creationId xmlns:p14="http://schemas.microsoft.com/office/powerpoint/2010/main" val="2489848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Baccalaureate Students by Race/Ethnicity</a:t>
            </a:r>
            <a:endParaRPr lang="en-US" dirty="0"/>
          </a:p>
        </p:txBody>
      </p:sp>
      <p:graphicFrame>
        <p:nvGraphicFramePr>
          <p:cNvPr id="4" name="Chart 6"/>
          <p:cNvGraphicFramePr>
            <a:graphicFrameLocks/>
          </p:cNvGraphicFramePr>
          <p:nvPr>
            <p:extLst>
              <p:ext uri="{D42A27DB-BD31-4B8C-83A1-F6EECF244321}">
                <p14:modId xmlns:p14="http://schemas.microsoft.com/office/powerpoint/2010/main" val="2733544640"/>
              </p:ext>
            </p:extLst>
          </p:nvPr>
        </p:nvGraphicFramePr>
        <p:xfrm>
          <a:off x="49618" y="1670211"/>
          <a:ext cx="5638800" cy="5013325"/>
        </p:xfrm>
        <a:graphic>
          <a:graphicData uri="http://schemas.openxmlformats.org/presentationml/2006/ole">
            <mc:AlternateContent xmlns:mc="http://schemas.openxmlformats.org/markup-compatibility/2006">
              <mc:Choice xmlns:v="urn:schemas-microsoft-com:vml" Requires="v">
                <p:oleObj spid="_x0000_s2074" name="Worksheet" r:id="rId4" imgW="3746564" imgH="3429000" progId="Excel.Sheet.8">
                  <p:embed/>
                </p:oleObj>
              </mc:Choice>
              <mc:Fallback>
                <p:oleObj name="Worksheet" r:id="rId4" imgW="3746564" imgH="3429000" progId="Excel.Sheet.8">
                  <p:embed/>
                  <p:pic>
                    <p:nvPicPr>
                      <p:cNvPr id="0" name=""/>
                      <p:cNvPicPr>
                        <a:picLocks noChangeArrowheads="1"/>
                      </p:cNvPicPr>
                      <p:nvPr/>
                    </p:nvPicPr>
                    <p:blipFill>
                      <a:blip r:embed="rId5"/>
                      <a:srcRect/>
                      <a:stretch>
                        <a:fillRect/>
                      </a:stretch>
                    </p:blipFill>
                    <p:spPr bwMode="auto">
                      <a:xfrm>
                        <a:off x="49618" y="1670211"/>
                        <a:ext cx="5638800" cy="5013325"/>
                      </a:xfrm>
                      <a:prstGeom prst="rect">
                        <a:avLst/>
                      </a:prstGeom>
                      <a:noFill/>
                      <a:ln>
                        <a:noFill/>
                      </a:ln>
                      <a:extLst/>
                    </p:spPr>
                  </p:pic>
                </p:oleObj>
              </mc:Fallback>
            </mc:AlternateContent>
          </a:graphicData>
        </a:graphic>
      </p:graphicFrame>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1970" y="2710741"/>
            <a:ext cx="3732030" cy="2488020"/>
          </a:xfrm>
          <a:prstGeom prst="ellipse">
            <a:avLst/>
          </a:prstGeom>
          <a:ln>
            <a:noFill/>
          </a:ln>
          <a:effectLst>
            <a:softEdge rad="112500"/>
          </a:effectLst>
        </p:spPr>
      </p:pic>
    </p:spTree>
    <p:extLst>
      <p:ext uri="{BB962C8B-B14F-4D97-AF65-F5344CB8AC3E}">
        <p14:creationId xmlns:p14="http://schemas.microsoft.com/office/powerpoint/2010/main" val="1570218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Baccalaureate Students by Age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313990322"/>
              </p:ext>
            </p:extLst>
          </p:nvPr>
        </p:nvGraphicFramePr>
        <p:xfrm>
          <a:off x="3186113" y="1720850"/>
          <a:ext cx="5589587" cy="4749800"/>
        </p:xfrm>
        <a:graphic>
          <a:graphicData uri="http://schemas.openxmlformats.org/presentationml/2006/ole">
            <mc:AlternateContent xmlns:mc="http://schemas.openxmlformats.org/markup-compatibility/2006">
              <mc:Choice xmlns:v="urn:schemas-microsoft-com:vml" Requires="v">
                <p:oleObj spid="_x0000_s1055" name="Worksheet" r:id="rId4" imgW="3778259" imgH="3384540" progId="Excel.Sheet.8">
                  <p:embed/>
                </p:oleObj>
              </mc:Choice>
              <mc:Fallback>
                <p:oleObj name="Worksheet" r:id="rId4" imgW="3778259" imgH="3384540" progId="Excel.Sheet.8">
                  <p:embed/>
                  <p:pic>
                    <p:nvPicPr>
                      <p:cNvPr id="0" name=""/>
                      <p:cNvPicPr>
                        <a:picLocks noChangeArrowheads="1"/>
                      </p:cNvPicPr>
                      <p:nvPr/>
                    </p:nvPicPr>
                    <p:blipFill>
                      <a:blip r:embed="rId5"/>
                      <a:srcRect/>
                      <a:stretch>
                        <a:fillRect/>
                      </a:stretch>
                    </p:blipFill>
                    <p:spPr bwMode="auto">
                      <a:xfrm>
                        <a:off x="3186113" y="1720850"/>
                        <a:ext cx="5589587" cy="4749800"/>
                      </a:xfrm>
                      <a:prstGeom prst="rect">
                        <a:avLst/>
                      </a:prstGeom>
                      <a:noFill/>
                      <a:ln>
                        <a:noFill/>
                      </a:ln>
                      <a:extLst/>
                    </p:spPr>
                  </p:pic>
                </p:oleObj>
              </mc:Fallback>
            </mc:AlternateContent>
          </a:graphicData>
        </a:graphic>
      </p:graphicFrame>
      <p:sp>
        <p:nvSpPr>
          <p:cNvPr id="7" name="Pentagon 6"/>
          <p:cNvSpPr/>
          <p:nvPr/>
        </p:nvSpPr>
        <p:spPr>
          <a:xfrm>
            <a:off x="381560" y="2681207"/>
            <a:ext cx="2981572" cy="1844298"/>
          </a:xfrm>
          <a:prstGeom prst="homePlat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Average Age</a:t>
            </a:r>
          </a:p>
          <a:p>
            <a:pPr algn="ctr"/>
            <a:r>
              <a:rPr lang="en-US" sz="2800" dirty="0" smtClean="0"/>
              <a:t>33</a:t>
            </a:r>
            <a:endParaRPr lang="en-US" sz="2800" dirty="0"/>
          </a:p>
        </p:txBody>
      </p:sp>
    </p:spTree>
    <p:extLst>
      <p:ext uri="{BB962C8B-B14F-4D97-AF65-F5344CB8AC3E}">
        <p14:creationId xmlns:p14="http://schemas.microsoft.com/office/powerpoint/2010/main" val="17323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Baccalaureate Students by Enrollment</a:t>
            </a:r>
            <a:endParaRPr lang="en-US" dirty="0"/>
          </a:p>
        </p:txBody>
      </p:sp>
      <p:graphicFrame>
        <p:nvGraphicFramePr>
          <p:cNvPr id="10" name="Chart 4"/>
          <p:cNvGraphicFramePr>
            <a:graphicFrameLocks/>
          </p:cNvGraphicFramePr>
          <p:nvPr>
            <p:extLst>
              <p:ext uri="{D42A27DB-BD31-4B8C-83A1-F6EECF244321}">
                <p14:modId xmlns:p14="http://schemas.microsoft.com/office/powerpoint/2010/main" val="3888974883"/>
              </p:ext>
            </p:extLst>
          </p:nvPr>
        </p:nvGraphicFramePr>
        <p:xfrm>
          <a:off x="1930400" y="1658938"/>
          <a:ext cx="5580063" cy="4740275"/>
        </p:xfrm>
        <a:graphic>
          <a:graphicData uri="http://schemas.openxmlformats.org/presentationml/2006/ole">
            <mc:AlternateContent xmlns:mc="http://schemas.openxmlformats.org/markup-compatibility/2006">
              <mc:Choice xmlns:v="urn:schemas-microsoft-com:vml" Requires="v">
                <p:oleObj spid="_x0000_s5142" name="Worksheet" r:id="rId4" imgW="3771956" imgH="3378240" progId="Excel.Sheet.8">
                  <p:embed/>
                </p:oleObj>
              </mc:Choice>
              <mc:Fallback>
                <p:oleObj name="Worksheet" r:id="rId4" imgW="3771956" imgH="3378240" progId="Excel.Sheet.8">
                  <p:embed/>
                  <p:pic>
                    <p:nvPicPr>
                      <p:cNvPr id="0" name=""/>
                      <p:cNvPicPr>
                        <a:picLocks noChangeArrowheads="1"/>
                      </p:cNvPicPr>
                      <p:nvPr/>
                    </p:nvPicPr>
                    <p:blipFill>
                      <a:blip r:embed="rId5"/>
                      <a:srcRect/>
                      <a:stretch>
                        <a:fillRect/>
                      </a:stretch>
                    </p:blipFill>
                    <p:spPr bwMode="auto">
                      <a:xfrm>
                        <a:off x="1930400" y="1658938"/>
                        <a:ext cx="5580063" cy="4740275"/>
                      </a:xfrm>
                      <a:prstGeom prst="rect">
                        <a:avLst/>
                      </a:prstGeom>
                      <a:noFill/>
                      <a:ln>
                        <a:noFill/>
                      </a:ln>
                      <a:extLst/>
                    </p:spPr>
                  </p:pic>
                </p:oleObj>
              </mc:Fallback>
            </mc:AlternateContent>
          </a:graphicData>
        </a:graphic>
      </p:graphicFrame>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724833"/>
            <a:ext cx="3143915" cy="2095943"/>
          </a:xfrm>
          <a:prstGeom prst="ellipse">
            <a:avLst/>
          </a:prstGeom>
          <a:ln>
            <a:noFill/>
          </a:ln>
          <a:effectLst>
            <a:softEdge rad="112500"/>
          </a:effectLst>
        </p:spPr>
      </p:pic>
      <p:sp>
        <p:nvSpPr>
          <p:cNvPr id="7" name="Round Diagonal Corner Rectangle 6"/>
          <p:cNvSpPr/>
          <p:nvPr/>
        </p:nvSpPr>
        <p:spPr>
          <a:xfrm>
            <a:off x="6813200" y="3820776"/>
            <a:ext cx="1798965" cy="2326668"/>
          </a:xfrm>
          <a:prstGeom prst="round2Diag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t>80% </a:t>
            </a:r>
            <a:r>
              <a:rPr lang="en-US" b="1" dirty="0" smtClean="0"/>
              <a:t/>
            </a:r>
            <a:br>
              <a:rPr lang="en-US" b="1" dirty="0" smtClean="0"/>
            </a:br>
            <a:r>
              <a:rPr lang="en-US" b="1" dirty="0" smtClean="0"/>
              <a:t>of </a:t>
            </a:r>
            <a:r>
              <a:rPr lang="en-US" b="1" dirty="0"/>
              <a:t>students work part-time or full-time while enrolled</a:t>
            </a:r>
          </a:p>
        </p:txBody>
      </p:sp>
    </p:spTree>
    <p:extLst>
      <p:ext uri="{BB962C8B-B14F-4D97-AF65-F5344CB8AC3E}">
        <p14:creationId xmlns:p14="http://schemas.microsoft.com/office/powerpoint/2010/main" val="1917840993"/>
      </p:ext>
    </p:extLst>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49E23A80A7D444B9E59CF5CCFED13F" ma:contentTypeVersion="0" ma:contentTypeDescription="Create a new document." ma:contentTypeScope="" ma:versionID="c99bd74755515ad6017e14daa878c6b7">
  <xsd:schema xmlns:xsd="http://www.w3.org/2001/XMLSchema" xmlns:xs="http://www.w3.org/2001/XMLSchema" xmlns:p="http://schemas.microsoft.com/office/2006/metadata/properties" xmlns:ns2="1c375291-bfca-42fa-8c4a-5ccc0a7430f4" targetNamespace="http://schemas.microsoft.com/office/2006/metadata/properties" ma:root="true" ma:fieldsID="bd1e8fb3b08bff3425a49f94c7fa242d" ns2:_="">
    <xsd:import namespace="1c375291-bfca-42fa-8c4a-5ccc0a7430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75291-bfca-42fa-8c4a-5ccc0a7430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666EB7-400C-4407-A61F-521D5155F9C0}">
  <ds:schemaRefs>
    <ds:schemaRef ds:uri="http://purl.org/dc/dcmitype/"/>
    <ds:schemaRef ds:uri="http://schemas.microsoft.com/office/infopath/2007/PartnerControls"/>
    <ds:schemaRef ds:uri="http://purl.org/dc/terms/"/>
    <ds:schemaRef ds:uri="http://schemas.microsoft.com/office/2006/documentManagement/types"/>
    <ds:schemaRef ds:uri="http://www.w3.org/XML/1998/namespace"/>
    <ds:schemaRef ds:uri="1c375291-bfca-42fa-8c4a-5ccc0a7430f4"/>
    <ds:schemaRef ds:uri="http://schemas.microsoft.com/office/2006/metadata/properti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0B89FB84-027C-4EC3-859C-93EB5CFAB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75291-bfca-42fa-8c4a-5ccc0a743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2372</TotalTime>
  <Words>1247</Words>
  <Application>Microsoft Office PowerPoint</Application>
  <PresentationFormat>On-screen Show (4:3)</PresentationFormat>
  <Paragraphs>132</Paragraphs>
  <Slides>13</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Times New Roman</vt:lpstr>
      <vt:lpstr>ヒラギノ角ゴ Pro W3</vt:lpstr>
      <vt:lpstr>FDOE_PPT_template_Standard</vt:lpstr>
      <vt:lpstr>Worksheet</vt:lpstr>
      <vt:lpstr>FCS Baccalaureate Degrees</vt:lpstr>
      <vt:lpstr>PowerPoint Presentation</vt:lpstr>
      <vt:lpstr>workforce data to inform Program approval</vt:lpstr>
      <vt:lpstr>Based on Workforce Demand</vt:lpstr>
      <vt:lpstr>Program with Highest Enrollments</vt:lpstr>
      <vt:lpstr>PowerPoint Presentation</vt:lpstr>
      <vt:lpstr>Baccalaureate Students by Race/Ethnicity</vt:lpstr>
      <vt:lpstr>Baccalaureate Students by Age</vt:lpstr>
      <vt:lpstr>Baccalaureate Students by Enrollment</vt:lpstr>
      <vt:lpstr>Baccalaureate Students by Pell Eligibility</vt:lpstr>
      <vt:lpstr>EMPLOYED Baccalaureate GRADUATES</vt:lpstr>
      <vt:lpstr>Annualized Earnings of Baccalaureate Completers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Albee, Amy</cp:lastModifiedBy>
  <cp:revision>46</cp:revision>
  <cp:lastPrinted>2018-01-09T13:03:18Z</cp:lastPrinted>
  <dcterms:created xsi:type="dcterms:W3CDTF">2015-06-03T15:39:07Z</dcterms:created>
  <dcterms:modified xsi:type="dcterms:W3CDTF">2018-01-11T20:06:20Z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0x0101001D49E23A80A7D444B9E59CF5CCFED13F</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ies>
</file>